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1" r:id="rId2"/>
    <p:sldId id="353" r:id="rId3"/>
    <p:sldId id="352" r:id="rId4"/>
    <p:sldId id="355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400" r:id="rId20"/>
    <p:sldId id="370" r:id="rId21"/>
    <p:sldId id="371" r:id="rId22"/>
    <p:sldId id="372" r:id="rId23"/>
    <p:sldId id="401" r:id="rId24"/>
    <p:sldId id="373" r:id="rId25"/>
    <p:sldId id="374" r:id="rId26"/>
    <p:sldId id="375" r:id="rId27"/>
    <p:sldId id="376" r:id="rId28"/>
    <p:sldId id="377" r:id="rId29"/>
    <p:sldId id="378" r:id="rId30"/>
    <p:sldId id="379" r:id="rId31"/>
    <p:sldId id="380" r:id="rId32"/>
    <p:sldId id="381" r:id="rId33"/>
    <p:sldId id="382" r:id="rId34"/>
    <p:sldId id="383" r:id="rId35"/>
    <p:sldId id="384" r:id="rId36"/>
    <p:sldId id="385" r:id="rId37"/>
    <p:sldId id="386" r:id="rId38"/>
    <p:sldId id="387" r:id="rId39"/>
    <p:sldId id="388" r:id="rId40"/>
    <p:sldId id="389" r:id="rId41"/>
    <p:sldId id="390" r:id="rId42"/>
    <p:sldId id="391" r:id="rId43"/>
    <p:sldId id="392" r:id="rId44"/>
    <p:sldId id="393" r:id="rId45"/>
    <p:sldId id="394" r:id="rId46"/>
    <p:sldId id="395" r:id="rId47"/>
    <p:sldId id="396" r:id="rId48"/>
    <p:sldId id="397" r:id="rId49"/>
    <p:sldId id="39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xNuY8FgeMk5W+wSizpnQ1Q==" hashData="dLASjLmF2Dt5OY90zl9vQnszeCoa+QgcEnAoIG6fU9KWSetbo10gtn+sggfrIX3/1AO0n+beGA1k4CtITqjChw==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 R" userId="c4b50ba4606b11ae" providerId="LiveId" clId="{FD114341-CC65-4C1C-BEE4-CC4A00A14955}"/>
    <pc:docChg chg="addSld delSld modSld">
      <pc:chgData name="S R" userId="c4b50ba4606b11ae" providerId="LiveId" clId="{FD114341-CC65-4C1C-BEE4-CC4A00A14955}" dt="2023-10-01T05:11:04.452" v="2" actId="47"/>
      <pc:docMkLst>
        <pc:docMk/>
      </pc:docMkLst>
      <pc:sldChg chg="del">
        <pc:chgData name="S R" userId="c4b50ba4606b11ae" providerId="LiveId" clId="{FD114341-CC65-4C1C-BEE4-CC4A00A14955}" dt="2023-10-01T05:10:53.178" v="1" actId="47"/>
        <pc:sldMkLst>
          <pc:docMk/>
          <pc:sldMk cId="972794165" sldId="256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1823416770" sldId="351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1356016819" sldId="352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244350449" sldId="353"/>
        </pc:sldMkLst>
      </pc:sldChg>
      <pc:sldChg chg="add del">
        <pc:chgData name="S R" userId="c4b50ba4606b11ae" providerId="LiveId" clId="{FD114341-CC65-4C1C-BEE4-CC4A00A14955}" dt="2023-10-01T05:11:04.452" v="2" actId="47"/>
        <pc:sldMkLst>
          <pc:docMk/>
          <pc:sldMk cId="2105105996" sldId="354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2704778185" sldId="355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1934380290" sldId="356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2135884783" sldId="357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1518800793" sldId="358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1940512365" sldId="359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3024924601" sldId="360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3800885616" sldId="361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2513325070" sldId="362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3677870498" sldId="363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1565515495" sldId="364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1848934126" sldId="365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2958548977" sldId="366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2486374363" sldId="367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2645200362" sldId="368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1720459284" sldId="369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3433167333" sldId="370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1983143266" sldId="371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2256819706" sldId="372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3805918578" sldId="373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3839344203" sldId="374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4439706" sldId="375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878778130" sldId="376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3119243645" sldId="377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3592384318" sldId="378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49029978" sldId="379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4065966635" sldId="380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4161594309" sldId="381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509304604" sldId="382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2308900741" sldId="383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3838729313" sldId="384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2341031359" sldId="385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694691725" sldId="386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2315527347" sldId="387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1375946915" sldId="388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1724430582" sldId="389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1433526160" sldId="390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3837395853" sldId="391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3130885893" sldId="392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4123570275" sldId="393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1655073438" sldId="394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1963896879" sldId="395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2253053032" sldId="396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4211405788" sldId="397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3391283041" sldId="398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2368161111" sldId="400"/>
        </pc:sldMkLst>
      </pc:sldChg>
      <pc:sldChg chg="add">
        <pc:chgData name="S R" userId="c4b50ba4606b11ae" providerId="LiveId" clId="{FD114341-CC65-4C1C-BEE4-CC4A00A14955}" dt="2023-10-01T05:10:50.711" v="0"/>
        <pc:sldMkLst>
          <pc:docMk/>
          <pc:sldMk cId="1501945126" sldId="40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B0B9C-60D3-E9EF-9E78-FCFB0CB9D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B53B25-E6DF-CE30-1BD1-963671DEC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CB32C-6358-97FF-26CA-0FF28E4630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B4BAFA-E4A8-4C85-82E2-936499DF5459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47B65-2AA4-CA89-156C-0FCC268F5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AF501-FEDB-C9AD-7762-CFB257B1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4BDCCB-AB83-4BCA-B48A-485431D3C6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3311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516A7-3739-0A5A-7AC4-1C743757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E9B591-5A18-F3FD-86F2-D005AE6E89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687BB-0022-0CEA-FC9E-88DDC0FE41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B4BAFA-E4A8-4C85-82E2-936499DF5459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4D747-1BA5-F631-A138-23F90F17A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AFE62-8759-9AAE-691D-5BA6119A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4BDCCB-AB83-4BCA-B48A-485431D3C6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7019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0BD69F-8E1F-AC38-DC45-F68F61AEDB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E4B652-945A-D4D8-2FE1-F72646B58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E3FC5-225D-3F3C-2B18-D833C22729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B4BAFA-E4A8-4C85-82E2-936499DF5459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E1029-A3F0-C064-6AFF-6527F787A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5E17-745C-C01B-FFAF-A1821048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4BDCCB-AB83-4BCA-B48A-485431D3C6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1741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88E83-0488-0573-BF46-3696BD7ED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7D01D-54C0-35DF-D96C-1EDAAD26B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BF46F-2FB5-D38B-1570-89678836A7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B4BAFA-E4A8-4C85-82E2-936499DF5459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97D74-34D4-35BE-D475-31482E13E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C92FF-42BA-C9F2-3BDF-4228CBD8C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4BDCCB-AB83-4BCA-B48A-485431D3C6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783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6F437-EC5D-3A8D-9E86-AE04F826A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310C9-BD16-3DD4-BEF9-F29797723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47229-3CC1-440D-E1D7-A16AB30608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B4BAFA-E4A8-4C85-82E2-936499DF5459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EFAF2-F586-BD69-2364-3678D86FE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20C11-AED7-5793-2484-8AFD6304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4BDCCB-AB83-4BCA-B48A-485431D3C6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4436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A0648-6FEF-7774-E75B-35F488D26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DD53F-679F-032E-129D-9DC6A35D3E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01EF-3651-EC82-CA2E-7D0D8D299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995FD7-AB5E-13A3-9CAD-A4ED927E04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B4BAFA-E4A8-4C85-82E2-936499DF5459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E1645-2C8F-4473-E8D3-4B382B829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B8191B-14BE-085E-1FC3-60D25C624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4BDCCB-AB83-4BCA-B48A-485431D3C6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869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DB370-4C7B-9CAD-72D6-33F98B4FE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85E5A-8C88-7D83-E31E-26F7F3B5B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E02EF-0DB4-E3F0-20D3-93F62B7D0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6F59C1-038C-1953-5AFC-E428C0355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E6601A-6D39-F3F4-81DC-B9E998F35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67352B-97DC-E304-AF92-5277BC8AA2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B4BAFA-E4A8-4C85-82E2-936499DF5459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A0B95F-C426-E2B9-A1CA-489917C19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067E3C-40B1-1750-8F8E-D933B4EAA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4BDCCB-AB83-4BCA-B48A-485431D3C6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394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E47C-DDC3-2C7F-0FA0-5FA7293A4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D5E224-5B04-AAA0-5B37-6B9091F187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B4BAFA-E4A8-4C85-82E2-936499DF5459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26E472-DA2E-6C2E-6145-DAC5D8DEC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3209E3-6833-795F-F4FC-443663A1A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4BDCCB-AB83-4BCA-B48A-485431D3C6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802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D3E9E9-BE6D-7C28-C03D-CDE5E897D1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B4BAFA-E4A8-4C85-82E2-936499DF5459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2648F-AC03-F6E6-1D8C-F3CFD5587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DADB0-0DE5-2ECF-96A5-609C765B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4BDCCB-AB83-4BCA-B48A-485431D3C6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58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5EBCC-4D55-5DA2-7F35-C270A686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1C3F2-2992-DDE8-FA41-ADC3C8337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3DA5C-D2ED-6B0E-3CFA-F9EFE338A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3FBAA6-5049-CECF-64AC-D170816C2B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B4BAFA-E4A8-4C85-82E2-936499DF5459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05F2D-1794-8810-CB03-1BE38F860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A3E16-67A5-5E8D-DAF6-C3D885F5C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4BDCCB-AB83-4BCA-B48A-485431D3C6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108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5A53D-9C1D-F578-C68E-167702CF1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0535F1-6B47-2F3F-516B-A14A391EC3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A3D05-5FB0-0351-A031-0FAF0D4ED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AA1E8-0125-D92C-1577-8E59F5EBA4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B4BAFA-E4A8-4C85-82E2-936499DF5459}" type="datetimeFigureOut">
              <a:rPr lang="en-IN" smtClean="0"/>
              <a:t>01-10-2023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37966-6F3A-5998-DC9F-EDF47A10D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2A66E0-D441-3DB0-2C5A-B58621B7E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4BDCCB-AB83-4BCA-B48A-485431D3C6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4769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083F9FA-6898-6866-3D80-9F88A6275A67}"/>
              </a:ext>
            </a:extLst>
          </p:cNvPr>
          <p:cNvSpPr txBox="1"/>
          <p:nvPr userDrawn="1"/>
        </p:nvSpPr>
        <p:spPr>
          <a:xfrm rot="20074644">
            <a:off x="633046" y="2844225"/>
            <a:ext cx="11488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85000"/>
                  </a:schemeClr>
                </a:solidFill>
              </a:rPr>
              <a:t>PREPARED BY RINJU RAVINDRAN, ADHOC ASST. PROF. ECE, GCEK</a:t>
            </a:r>
            <a:endParaRPr lang="en-IN" sz="32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527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72B5E9-8D8E-E1FD-834A-59896DB89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8350"/>
            <a:ext cx="10515600" cy="285273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</a:rPr>
              <a:t>OPAMP APPLICATIONS</a:t>
            </a:r>
            <a:endParaRPr lang="en-IN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416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5A2E03-68DA-8215-F1FB-1AE7B07AC5E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1" y="396319"/>
                <a:ext cx="6769962" cy="646168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u="sng" dirty="0">
                    <a:solidFill>
                      <a:srgbClr val="FF0000"/>
                    </a:solidFill>
                  </a:rPr>
                  <a:t>c. Subtractor</a:t>
                </a:r>
              </a:p>
              <a:p>
                <a:r>
                  <a:rPr lang="en-IN" dirty="0"/>
                  <a:t>A basic differential </a:t>
                </a:r>
                <a:r>
                  <a:rPr lang="en-IN" dirty="0" err="1"/>
                  <a:t>ampr</a:t>
                </a:r>
                <a:r>
                  <a:rPr lang="en-IN" dirty="0"/>
                  <a:t> can be used as a subtractor as shown in fig.</a:t>
                </a:r>
              </a:p>
              <a:p>
                <a:r>
                  <a:rPr lang="en-IN" dirty="0"/>
                  <a:t>If all res are equal in value, then o/p V can be derived using </a:t>
                </a:r>
                <a:r>
                  <a:rPr lang="en-IN" u="sng" dirty="0"/>
                  <a:t>superposition principle</a:t>
                </a:r>
                <a:r>
                  <a:rPr lang="en-IN" dirty="0"/>
                  <a:t>.</a:t>
                </a:r>
              </a:p>
              <a:p>
                <a:r>
                  <a:rPr lang="en-IN" dirty="0"/>
                  <a:t>To find o/p V</a:t>
                </a:r>
                <a:r>
                  <a:rPr lang="en-IN" baseline="-25000" dirty="0"/>
                  <a:t>o1</a:t>
                </a:r>
                <a:r>
                  <a:rPr lang="en-IN" dirty="0"/>
                  <a:t> due to V</a:t>
                </a:r>
                <a:r>
                  <a:rPr lang="en-IN" baseline="-25000" dirty="0"/>
                  <a:t>1</a:t>
                </a:r>
                <a:r>
                  <a:rPr lang="en-IN" dirty="0"/>
                  <a:t> alone, make V</a:t>
                </a:r>
                <a:r>
                  <a:rPr lang="en-IN" baseline="-25000" dirty="0"/>
                  <a:t>2</a:t>
                </a:r>
                <a:r>
                  <a:rPr lang="en-IN" dirty="0"/>
                  <a:t>=0.</a:t>
                </a:r>
              </a:p>
              <a:p>
                <a:r>
                  <a:rPr lang="en-IN" dirty="0"/>
                  <a:t>Now </a:t>
                </a:r>
                <a:r>
                  <a:rPr lang="en-IN" dirty="0" err="1"/>
                  <a:t>ckt</a:t>
                </a:r>
                <a:r>
                  <a:rPr lang="en-IN" dirty="0"/>
                  <a:t> is a non </a:t>
                </a:r>
                <a:r>
                  <a:rPr lang="en-IN" dirty="0" err="1"/>
                  <a:t>inv</a:t>
                </a:r>
                <a:r>
                  <a:rPr lang="en-IN" dirty="0"/>
                  <a:t> </a:t>
                </a:r>
                <a:r>
                  <a:rPr lang="en-IN" dirty="0" err="1"/>
                  <a:t>ampr</a:t>
                </a:r>
                <a:r>
                  <a:rPr lang="en-IN" dirty="0"/>
                  <a:t> having </a:t>
                </a:r>
                <a:r>
                  <a:rPr lang="en-IN" dirty="0" err="1"/>
                  <a:t>i</a:t>
                </a:r>
                <a:r>
                  <a:rPr lang="en-IN" dirty="0"/>
                  <a:t>/p Voltage V</a:t>
                </a:r>
                <a:r>
                  <a:rPr lang="en-IN" baseline="-25000" dirty="0"/>
                  <a:t>1</a:t>
                </a:r>
                <a:r>
                  <a:rPr lang="en-IN" dirty="0"/>
                  <a:t>/2 at + terminal . O/p</a:t>
                </a:r>
              </a:p>
              <a:p>
                <a:r>
                  <a:rPr lang="en-IN" dirty="0"/>
                  <a:t>V</a:t>
                </a:r>
                <a:r>
                  <a:rPr lang="en-IN" baseline="-25000" dirty="0"/>
                  <a:t>o1</a:t>
                </a:r>
                <a:r>
                  <a:rPr lang="en-I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V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[1+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IN" dirty="0"/>
                  <a:t> ] = V</a:t>
                </a:r>
                <a:r>
                  <a:rPr lang="en-IN" baseline="-25000" dirty="0"/>
                  <a:t>1</a:t>
                </a:r>
                <a:endParaRPr lang="en-IN" dirty="0"/>
              </a:p>
              <a:p>
                <a:r>
                  <a:rPr lang="en-IN" dirty="0"/>
                  <a:t>o/p V</a:t>
                </a:r>
                <a:r>
                  <a:rPr lang="en-IN" baseline="-25000" dirty="0"/>
                  <a:t>o2</a:t>
                </a:r>
                <a:r>
                  <a:rPr lang="en-IN" dirty="0"/>
                  <a:t> due to V</a:t>
                </a:r>
                <a:r>
                  <a:rPr lang="en-IN" baseline="-25000" dirty="0"/>
                  <a:t>2</a:t>
                </a:r>
                <a:r>
                  <a:rPr lang="en-IN" dirty="0"/>
                  <a:t> alone (with V</a:t>
                </a:r>
                <a:r>
                  <a:rPr lang="en-IN" baseline="-25000" dirty="0"/>
                  <a:t>1</a:t>
                </a:r>
                <a:r>
                  <a:rPr lang="en-IN" dirty="0"/>
                  <a:t> </a:t>
                </a:r>
                <a:r>
                  <a:rPr lang="en-IN" dirty="0" err="1"/>
                  <a:t>grnded</a:t>
                </a:r>
                <a:r>
                  <a:rPr lang="en-IN" dirty="0"/>
                  <a:t>) ---</a:t>
                </a:r>
                <a:r>
                  <a:rPr lang="en-IN" dirty="0" err="1"/>
                  <a:t>inv</a:t>
                </a:r>
                <a:r>
                  <a:rPr lang="en-IN" dirty="0"/>
                  <a:t> </a:t>
                </a:r>
                <a:r>
                  <a:rPr lang="en-IN" dirty="0" err="1"/>
                  <a:t>ampr</a:t>
                </a:r>
                <a:r>
                  <a:rPr lang="en-IN" dirty="0"/>
                  <a:t>.</a:t>
                </a:r>
              </a:p>
              <a:p>
                <a:r>
                  <a:rPr lang="en-IN" dirty="0"/>
                  <a:t>V</a:t>
                </a:r>
                <a:r>
                  <a:rPr lang="en-IN" baseline="-25000" dirty="0"/>
                  <a:t>o2</a:t>
                </a:r>
                <a:r>
                  <a:rPr lang="en-IN" dirty="0"/>
                  <a:t> = -V</a:t>
                </a:r>
                <a:r>
                  <a:rPr lang="en-IN" baseline="-25000" dirty="0"/>
                  <a:t>2</a:t>
                </a:r>
              </a:p>
              <a:p>
                <a:r>
                  <a:rPr lang="en-IN" dirty="0"/>
                  <a:t>Output V</a:t>
                </a:r>
                <a:r>
                  <a:rPr lang="en-IN" baseline="-25000" dirty="0"/>
                  <a:t>o</a:t>
                </a:r>
                <a:r>
                  <a:rPr lang="en-IN" dirty="0"/>
                  <a:t> due to both inputs V</a:t>
                </a:r>
                <a:r>
                  <a:rPr lang="en-IN" baseline="-25000" dirty="0"/>
                  <a:t>o</a:t>
                </a:r>
                <a:r>
                  <a:rPr lang="en-IN" dirty="0"/>
                  <a:t>= V</a:t>
                </a:r>
                <a:r>
                  <a:rPr lang="en-IN" baseline="-25000" dirty="0"/>
                  <a:t>o1</a:t>
                </a:r>
                <a:r>
                  <a:rPr lang="en-IN" dirty="0"/>
                  <a:t>+ V</a:t>
                </a:r>
                <a:r>
                  <a:rPr lang="en-IN" baseline="-25000" dirty="0"/>
                  <a:t>o2</a:t>
                </a:r>
                <a:endParaRPr lang="en-IN" dirty="0"/>
              </a:p>
              <a:p>
                <a:r>
                  <a:rPr lang="en-IN" b="1" dirty="0">
                    <a:solidFill>
                      <a:srgbClr val="FF0000"/>
                    </a:solidFill>
                  </a:rPr>
                  <a:t>V</a:t>
                </a:r>
                <a:r>
                  <a:rPr lang="en-IN" b="1" baseline="-25000" dirty="0">
                    <a:solidFill>
                      <a:srgbClr val="FF0000"/>
                    </a:solidFill>
                  </a:rPr>
                  <a:t>o</a:t>
                </a:r>
                <a:r>
                  <a:rPr lang="en-IN" b="1" dirty="0">
                    <a:solidFill>
                      <a:srgbClr val="FF0000"/>
                    </a:solidFill>
                  </a:rPr>
                  <a:t>=V</a:t>
                </a:r>
                <a:r>
                  <a:rPr lang="en-IN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IN" b="1" dirty="0">
                    <a:solidFill>
                      <a:srgbClr val="FF0000"/>
                    </a:solidFill>
                  </a:rPr>
                  <a:t>-V</a:t>
                </a:r>
                <a:r>
                  <a:rPr lang="en-IN" b="1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IN" b="1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5A2E03-68DA-8215-F1FB-1AE7B07AC5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1" y="396319"/>
                <a:ext cx="6769962" cy="6461681"/>
              </a:xfrm>
              <a:blipFill>
                <a:blip r:embed="rId2"/>
                <a:stretch>
                  <a:fillRect l="-1892" t="-20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CB397C-169B-D517-96E5-7A75FDE695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" t="11515" r="5640" b="3812"/>
          <a:stretch/>
        </p:blipFill>
        <p:spPr>
          <a:xfrm>
            <a:off x="7386221" y="497150"/>
            <a:ext cx="4483224" cy="3373515"/>
          </a:xfrm>
        </p:spPr>
      </p:pic>
    </p:spTree>
    <p:extLst>
      <p:ext uri="{BB962C8B-B14F-4D97-AF65-F5344CB8AC3E}">
        <p14:creationId xmlns:p14="http://schemas.microsoft.com/office/powerpoint/2010/main" val="3800885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FDBE-684B-F1FE-2651-35163DAEA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9792"/>
          </a:xfrm>
        </p:spPr>
        <p:txBody>
          <a:bodyPr/>
          <a:lstStyle/>
          <a:p>
            <a:r>
              <a:rPr lang="en-US" b="1" u="sng" dirty="0">
                <a:solidFill>
                  <a:srgbClr val="FF0000"/>
                </a:solidFill>
              </a:rPr>
              <a:t>d. Adder-Subtractor</a:t>
            </a:r>
            <a:endParaRPr lang="en-IN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23759-6DBC-C399-9D0B-209218ACA8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384918"/>
            <a:ext cx="5983550" cy="5107956"/>
          </a:xfrm>
        </p:spPr>
        <p:txBody>
          <a:bodyPr/>
          <a:lstStyle/>
          <a:p>
            <a:r>
              <a:rPr lang="en-US" dirty="0"/>
              <a:t>We can perform addition &amp; subtraction simultaneously with a single op amp using this </a:t>
            </a:r>
            <a:r>
              <a:rPr lang="en-US" dirty="0" err="1"/>
              <a:t>ckt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V</a:t>
            </a:r>
            <a:r>
              <a:rPr lang="en-US" baseline="-25000" dirty="0"/>
              <a:t>o</a:t>
            </a:r>
            <a:r>
              <a:rPr lang="en-US" dirty="0"/>
              <a:t> by </a:t>
            </a:r>
            <a:r>
              <a:rPr lang="en-US" u="sng" dirty="0"/>
              <a:t>superposition </a:t>
            </a:r>
            <a:r>
              <a:rPr lang="en-US" u="sng" dirty="0" err="1"/>
              <a:t>thrm</a:t>
            </a:r>
            <a:r>
              <a:rPr lang="en-US" dirty="0"/>
              <a:t>.</a:t>
            </a:r>
          </a:p>
          <a:p>
            <a:r>
              <a:rPr lang="en-US" dirty="0"/>
              <a:t>To find V</a:t>
            </a:r>
            <a:r>
              <a:rPr lang="en-US" baseline="-25000" dirty="0"/>
              <a:t>o1 </a:t>
            </a:r>
            <a:r>
              <a:rPr lang="en-US" dirty="0"/>
              <a:t> due to V</a:t>
            </a:r>
            <a:r>
              <a:rPr lang="en-US" baseline="-25000" dirty="0"/>
              <a:t>1 </a:t>
            </a:r>
            <a:r>
              <a:rPr lang="en-US" dirty="0"/>
              <a:t>alone, make all other </a:t>
            </a:r>
            <a:r>
              <a:rPr lang="en-US" dirty="0" err="1"/>
              <a:t>i</a:t>
            </a:r>
            <a:r>
              <a:rPr lang="en-US" dirty="0"/>
              <a:t>/p voltages V</a:t>
            </a:r>
            <a:r>
              <a:rPr lang="en-US" baseline="-25000" dirty="0"/>
              <a:t>2</a:t>
            </a:r>
            <a:r>
              <a:rPr lang="en-US" dirty="0"/>
              <a:t>, V</a:t>
            </a:r>
            <a:r>
              <a:rPr lang="en-US" baseline="-25000" dirty="0"/>
              <a:t>3</a:t>
            </a:r>
            <a:r>
              <a:rPr lang="en-US" dirty="0"/>
              <a:t> and V</a:t>
            </a:r>
            <a:r>
              <a:rPr lang="en-US" baseline="-25000" dirty="0"/>
              <a:t>4 </a:t>
            </a:r>
            <a:r>
              <a:rPr lang="en-US" dirty="0"/>
              <a:t>=0.</a:t>
            </a:r>
          </a:p>
          <a:p>
            <a:r>
              <a:rPr lang="en-IN" dirty="0" err="1"/>
              <a:t>Ckt</a:t>
            </a:r>
            <a:r>
              <a:rPr lang="en-IN" dirty="0"/>
              <a:t> now becomes </a:t>
            </a:r>
            <a:r>
              <a:rPr lang="en-IN" dirty="0" err="1"/>
              <a:t>inv</a:t>
            </a:r>
            <a:r>
              <a:rPr lang="en-IN" dirty="0"/>
              <a:t> </a:t>
            </a:r>
            <a:r>
              <a:rPr lang="en-IN" dirty="0" err="1"/>
              <a:t>ampr</a:t>
            </a:r>
            <a:r>
              <a:rPr lang="en-IN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3A7BB4-F515-C3C9-4F7B-31A5F0F556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8" r="9581" b="5352"/>
          <a:stretch/>
        </p:blipFill>
        <p:spPr>
          <a:xfrm>
            <a:off x="6782540" y="1065348"/>
            <a:ext cx="5181600" cy="3666450"/>
          </a:xfrm>
        </p:spPr>
      </p:pic>
    </p:spTree>
    <p:extLst>
      <p:ext uri="{BB962C8B-B14F-4D97-AF65-F5344CB8AC3E}">
        <p14:creationId xmlns:p14="http://schemas.microsoft.com/office/powerpoint/2010/main" val="2513325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35B987-AB96-9568-5830-6AAC013509E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42890" y="502853"/>
                <a:ext cx="10951347" cy="4351338"/>
              </a:xfrm>
            </p:spPr>
            <p:txBody>
              <a:bodyPr/>
              <a:lstStyle/>
              <a:p>
                <a:r>
                  <a:rPr lang="en-US" dirty="0"/>
                  <a:t>By Thevenin’s </a:t>
                </a:r>
                <a:r>
                  <a:rPr lang="en-US" dirty="0" err="1"/>
                  <a:t>eqvt</a:t>
                </a:r>
                <a:r>
                  <a:rPr lang="en-US" dirty="0"/>
                  <a:t> </a:t>
                </a:r>
                <a:r>
                  <a:rPr lang="en-US" dirty="0" err="1"/>
                  <a:t>ckt</a:t>
                </a:r>
                <a:r>
                  <a:rPr lang="en-US" dirty="0"/>
                  <a:t> at inv </a:t>
                </a:r>
                <a:r>
                  <a:rPr lang="en-US" dirty="0" err="1"/>
                  <a:t>i</a:t>
                </a:r>
                <a:r>
                  <a:rPr lang="en-US" dirty="0"/>
                  <a:t>/p terminal,</a:t>
                </a:r>
              </a:p>
              <a:p>
                <a:pPr marL="0" indent="0">
                  <a:buNone/>
                </a:pPr>
                <a:r>
                  <a:rPr lang="en-US" dirty="0"/>
                  <a:t> V</a:t>
                </a:r>
                <a:r>
                  <a:rPr lang="en-US" baseline="-25000" dirty="0"/>
                  <a:t>o1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/2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V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dirty="0"/>
                  <a:t> = - V</a:t>
                </a:r>
                <a:r>
                  <a:rPr lang="en-IN" baseline="-25000" dirty="0"/>
                  <a:t>1</a:t>
                </a:r>
                <a:endParaRPr lang="en-IN" dirty="0"/>
              </a:p>
              <a:p>
                <a:r>
                  <a:rPr lang="en-IN" dirty="0"/>
                  <a:t>Similarly V</a:t>
                </a:r>
                <a:r>
                  <a:rPr lang="en-IN" baseline="-25000" dirty="0"/>
                  <a:t>o2</a:t>
                </a:r>
                <a:r>
                  <a:rPr lang="en-IN" dirty="0"/>
                  <a:t> = -V</a:t>
                </a:r>
                <a:r>
                  <a:rPr lang="en-IN" baseline="-25000" dirty="0"/>
                  <a:t>2</a:t>
                </a:r>
                <a:endParaRPr lang="en-IN" dirty="0"/>
              </a:p>
              <a:p>
                <a:r>
                  <a:rPr lang="en-IN" dirty="0"/>
                  <a:t>Now V</a:t>
                </a:r>
                <a:r>
                  <a:rPr lang="en-IN" baseline="-25000" dirty="0"/>
                  <a:t>o3</a:t>
                </a:r>
                <a:r>
                  <a:rPr lang="en-IN" dirty="0"/>
                  <a:t> due to V</a:t>
                </a:r>
                <a:r>
                  <a:rPr lang="en-IN" baseline="-25000" dirty="0"/>
                  <a:t>3</a:t>
                </a:r>
                <a:r>
                  <a:rPr lang="en-IN" dirty="0"/>
                  <a:t> alone by setting V</a:t>
                </a:r>
                <a:r>
                  <a:rPr lang="en-IN" baseline="-25000" dirty="0"/>
                  <a:t>1, </a:t>
                </a:r>
                <a:r>
                  <a:rPr lang="en-IN" dirty="0"/>
                  <a:t>V</a:t>
                </a:r>
                <a:r>
                  <a:rPr lang="en-IN" baseline="-25000" dirty="0"/>
                  <a:t>2</a:t>
                </a:r>
                <a:r>
                  <a:rPr lang="en-IN" dirty="0"/>
                  <a:t> and V</a:t>
                </a:r>
                <a:r>
                  <a:rPr lang="en-IN" baseline="-25000" dirty="0"/>
                  <a:t>4</a:t>
                </a:r>
                <a:r>
                  <a:rPr lang="en-IN" dirty="0"/>
                  <a:t> =0.</a:t>
                </a:r>
              </a:p>
              <a:p>
                <a:r>
                  <a:rPr lang="en-IN" dirty="0" err="1"/>
                  <a:t>Ckt</a:t>
                </a:r>
                <a:r>
                  <a:rPr lang="en-IN" dirty="0"/>
                  <a:t> now becomes non </a:t>
                </a:r>
                <a:r>
                  <a:rPr lang="en-IN" dirty="0" err="1"/>
                  <a:t>inv</a:t>
                </a:r>
                <a:r>
                  <a:rPr lang="en-IN" dirty="0"/>
                  <a:t> </a:t>
                </a:r>
                <a:r>
                  <a:rPr lang="en-IN" dirty="0" err="1"/>
                  <a:t>ampr</a:t>
                </a:r>
                <a:r>
                  <a:rPr lang="en-IN" dirty="0"/>
                  <a:t>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35B987-AB96-9568-5830-6AAC013509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42890" y="502853"/>
                <a:ext cx="10951347" cy="4351338"/>
              </a:xfrm>
              <a:blipFill>
                <a:blip r:embed="rId2"/>
                <a:stretch>
                  <a:fillRect l="-1002" t="-2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6BD85FD-8095-DA50-606D-7B84642AA1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410" y="3429000"/>
            <a:ext cx="6382305" cy="3297452"/>
          </a:xfrm>
        </p:spPr>
      </p:pic>
    </p:spTree>
    <p:extLst>
      <p:ext uri="{BB962C8B-B14F-4D97-AF65-F5344CB8AC3E}">
        <p14:creationId xmlns:p14="http://schemas.microsoft.com/office/powerpoint/2010/main" val="3677870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7C2B4F-3AEC-CD0A-5723-9732B0A66E6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630314"/>
                <a:ext cx="5181600" cy="622768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a</a:t>
                </a:r>
                <a:r>
                  <a:rPr lang="en-US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m:rPr>
                            <m:nor/>
                          </m:rPr>
                          <a:rPr lang="en-US" dirty="0"/>
                          <m:t>/2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+ </m:t>
                        </m:r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m:rPr>
                            <m:nor/>
                          </m:rPr>
                          <a:rPr lang="en-US" dirty="0"/>
                          <m:t>/2</m:t>
                        </m:r>
                      </m:den>
                    </m:f>
                  </m:oMath>
                </a14:m>
                <a:r>
                  <a:rPr lang="en-IN" dirty="0"/>
                  <a:t> V</a:t>
                </a:r>
                <a:r>
                  <a:rPr lang="en-IN" baseline="-25000" dirty="0"/>
                  <a:t>3 </a:t>
                </a:r>
                <a:r>
                  <a:rPr lang="en-IN" dirty="0"/>
                  <a:t>=V</a:t>
                </a:r>
                <a:r>
                  <a:rPr lang="en-IN" baseline="-25000" dirty="0"/>
                  <a:t>3</a:t>
                </a:r>
                <a:r>
                  <a:rPr lang="en-IN" dirty="0"/>
                  <a:t>/3</a:t>
                </a:r>
              </a:p>
              <a:p>
                <a:r>
                  <a:rPr lang="en-IN" dirty="0"/>
                  <a:t>V</a:t>
                </a:r>
                <a:r>
                  <a:rPr lang="en-IN" baseline="-25000" dirty="0"/>
                  <a:t>o3</a:t>
                </a:r>
                <a:r>
                  <a:rPr lang="en-IN" dirty="0"/>
                  <a:t> = [1+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m:rPr>
                            <m:nor/>
                          </m:rPr>
                          <a:rPr lang="en-US" dirty="0"/>
                          <m:t>/2</m:t>
                        </m:r>
                      </m:den>
                    </m:f>
                  </m:oMath>
                </a14:m>
                <a:r>
                  <a:rPr lang="en-IN" dirty="0"/>
                  <a:t> ]V</a:t>
                </a:r>
                <a:r>
                  <a:rPr lang="en-IN" baseline="-25000" dirty="0"/>
                  <a:t>a</a:t>
                </a:r>
                <a:r>
                  <a:rPr lang="en-IN" dirty="0"/>
                  <a:t> = 3[V</a:t>
                </a:r>
                <a:r>
                  <a:rPr lang="en-IN" baseline="-25000" dirty="0"/>
                  <a:t>3</a:t>
                </a:r>
                <a:r>
                  <a:rPr lang="en-IN" dirty="0"/>
                  <a:t>/3] = V</a:t>
                </a:r>
                <a:r>
                  <a:rPr lang="en-IN" baseline="-25000" dirty="0"/>
                  <a:t>3</a:t>
                </a:r>
                <a:r>
                  <a:rPr lang="en-IN" dirty="0"/>
                  <a:t> </a:t>
                </a:r>
              </a:p>
              <a:p>
                <a:endParaRPr lang="en-IN" dirty="0"/>
              </a:p>
              <a:p>
                <a:r>
                  <a:rPr lang="en-IN" dirty="0"/>
                  <a:t>Similarly V</a:t>
                </a:r>
                <a:r>
                  <a:rPr lang="en-IN" baseline="-25000" dirty="0"/>
                  <a:t>o4</a:t>
                </a:r>
                <a:r>
                  <a:rPr lang="en-IN" dirty="0"/>
                  <a:t> = V</a:t>
                </a:r>
                <a:r>
                  <a:rPr lang="en-IN" baseline="-25000" dirty="0"/>
                  <a:t>4 </a:t>
                </a:r>
              </a:p>
              <a:p>
                <a:endParaRPr lang="en-IN" dirty="0"/>
              </a:p>
              <a:p>
                <a:r>
                  <a:rPr lang="en-IN" dirty="0"/>
                  <a:t>V</a:t>
                </a:r>
                <a:r>
                  <a:rPr lang="en-IN" baseline="-25000" dirty="0"/>
                  <a:t>o </a:t>
                </a:r>
                <a:r>
                  <a:rPr lang="en-IN" dirty="0"/>
                  <a:t> due to all 4 </a:t>
                </a:r>
                <a:r>
                  <a:rPr lang="en-IN" dirty="0" err="1"/>
                  <a:t>i</a:t>
                </a:r>
                <a:r>
                  <a:rPr lang="en-IN" dirty="0"/>
                  <a:t>/</a:t>
                </a:r>
                <a:r>
                  <a:rPr lang="en-IN" dirty="0" err="1"/>
                  <a:t>ps</a:t>
                </a:r>
                <a:r>
                  <a:rPr lang="en-IN" dirty="0"/>
                  <a:t> </a:t>
                </a:r>
              </a:p>
              <a:p>
                <a:pPr marL="0" indent="0">
                  <a:buNone/>
                </a:pPr>
                <a:r>
                  <a:rPr lang="en-IN" dirty="0"/>
                  <a:t>	V</a:t>
                </a:r>
                <a:r>
                  <a:rPr lang="en-IN" baseline="-25000" dirty="0"/>
                  <a:t>o = </a:t>
                </a:r>
                <a:r>
                  <a:rPr lang="en-IN" dirty="0"/>
                  <a:t>V</a:t>
                </a:r>
                <a:r>
                  <a:rPr lang="en-IN" baseline="-25000" dirty="0"/>
                  <a:t>o1</a:t>
                </a:r>
                <a:r>
                  <a:rPr lang="en-IN" dirty="0"/>
                  <a:t> + V</a:t>
                </a:r>
                <a:r>
                  <a:rPr lang="en-IN" baseline="-25000" dirty="0"/>
                  <a:t>o2</a:t>
                </a:r>
                <a:r>
                  <a:rPr lang="en-IN" dirty="0"/>
                  <a:t> + V</a:t>
                </a:r>
                <a:r>
                  <a:rPr lang="en-IN" baseline="-25000" dirty="0"/>
                  <a:t>o3</a:t>
                </a:r>
                <a:r>
                  <a:rPr lang="en-IN" dirty="0"/>
                  <a:t> + V</a:t>
                </a:r>
                <a:r>
                  <a:rPr lang="en-IN" baseline="-25000" dirty="0"/>
                  <a:t>o4</a:t>
                </a:r>
                <a:r>
                  <a:rPr lang="en-IN" dirty="0"/>
                  <a:t> </a:t>
                </a:r>
              </a:p>
              <a:p>
                <a:pPr marL="0" indent="0">
                  <a:buNone/>
                </a:pPr>
                <a:r>
                  <a:rPr lang="en-IN" dirty="0"/>
                  <a:t>    	     = - V</a:t>
                </a:r>
                <a:r>
                  <a:rPr lang="en-IN" baseline="-25000" dirty="0"/>
                  <a:t>1</a:t>
                </a:r>
                <a:r>
                  <a:rPr lang="en-IN" dirty="0"/>
                  <a:t> - V</a:t>
                </a:r>
                <a:r>
                  <a:rPr lang="en-IN" baseline="-25000" dirty="0"/>
                  <a:t>2</a:t>
                </a:r>
                <a:r>
                  <a:rPr lang="en-IN" dirty="0"/>
                  <a:t>+ V</a:t>
                </a:r>
                <a:r>
                  <a:rPr lang="en-IN" baseline="-25000" dirty="0"/>
                  <a:t>3</a:t>
                </a:r>
                <a:r>
                  <a:rPr lang="en-IN" dirty="0"/>
                  <a:t> +V</a:t>
                </a:r>
                <a:r>
                  <a:rPr lang="en-IN" baseline="-25000" dirty="0"/>
                  <a:t>4</a:t>
                </a:r>
                <a:r>
                  <a:rPr lang="en-IN" dirty="0"/>
                  <a:t> </a:t>
                </a:r>
              </a:p>
              <a:p>
                <a:pPr marL="0" indent="0">
                  <a:buNone/>
                </a:pPr>
                <a:endParaRPr lang="en-IN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IN" b="1" dirty="0">
                    <a:solidFill>
                      <a:srgbClr val="FF0000"/>
                    </a:solidFill>
                  </a:rPr>
                  <a:t> V</a:t>
                </a:r>
                <a:r>
                  <a:rPr lang="en-IN" b="1" baseline="-25000" dirty="0">
                    <a:solidFill>
                      <a:srgbClr val="FF0000"/>
                    </a:solidFill>
                  </a:rPr>
                  <a:t>o</a:t>
                </a:r>
                <a:r>
                  <a:rPr lang="en-IN" b="1" dirty="0">
                    <a:solidFill>
                      <a:srgbClr val="FF0000"/>
                    </a:solidFill>
                  </a:rPr>
                  <a:t> = (V</a:t>
                </a:r>
                <a:r>
                  <a:rPr lang="en-IN" b="1" baseline="-25000" dirty="0">
                    <a:solidFill>
                      <a:srgbClr val="FF0000"/>
                    </a:solidFill>
                  </a:rPr>
                  <a:t>3</a:t>
                </a:r>
                <a:r>
                  <a:rPr lang="en-IN" b="1" dirty="0">
                    <a:solidFill>
                      <a:srgbClr val="FF0000"/>
                    </a:solidFill>
                  </a:rPr>
                  <a:t> +V</a:t>
                </a:r>
                <a:r>
                  <a:rPr lang="en-IN" b="1" baseline="-25000" dirty="0">
                    <a:solidFill>
                      <a:srgbClr val="FF0000"/>
                    </a:solidFill>
                  </a:rPr>
                  <a:t>4 </a:t>
                </a:r>
                <a:r>
                  <a:rPr lang="en-IN" b="1" dirty="0">
                    <a:solidFill>
                      <a:srgbClr val="FF0000"/>
                    </a:solidFill>
                  </a:rPr>
                  <a:t>) –( V</a:t>
                </a:r>
                <a:r>
                  <a:rPr lang="en-IN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IN" b="1" dirty="0">
                    <a:solidFill>
                      <a:srgbClr val="FF0000"/>
                    </a:solidFill>
                  </a:rPr>
                  <a:t>+ V</a:t>
                </a:r>
                <a:r>
                  <a:rPr lang="en-IN" b="1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IN" b="1" dirty="0">
                    <a:solidFill>
                      <a:srgbClr val="FF0000"/>
                    </a:solidFill>
                  </a:rPr>
                  <a:t>) 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7C2B4F-3AEC-CD0A-5723-9732B0A66E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630314"/>
                <a:ext cx="5181600" cy="6227685"/>
              </a:xfrm>
              <a:blipFill>
                <a:blip r:embed="rId2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FF2E9F-930F-8C66-A8A1-3AFC280B82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694518"/>
            <a:ext cx="5181600" cy="3898414"/>
          </a:xfrm>
        </p:spPr>
      </p:pic>
    </p:spTree>
    <p:extLst>
      <p:ext uri="{BB962C8B-B14F-4D97-AF65-F5344CB8AC3E}">
        <p14:creationId xmlns:p14="http://schemas.microsoft.com/office/powerpoint/2010/main" val="1565515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A5C3D-2C82-B3F0-CDB5-31F0F9091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solidFill>
                  <a:srgbClr val="FF0000"/>
                </a:solidFill>
              </a:rPr>
              <a:t>2.Differential Amplifier</a:t>
            </a:r>
            <a:endParaRPr lang="en-IN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7B2D11-54C6-9982-45B2-92D8B35639F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219547" cy="4351338"/>
              </a:xfrm>
            </p:spPr>
            <p:txBody>
              <a:bodyPr/>
              <a:lstStyle/>
              <a:p>
                <a:r>
                  <a:rPr lang="en-US" dirty="0"/>
                  <a:t>Ckt that amplifies diff btw 2 s/</a:t>
                </a:r>
                <a:r>
                  <a:rPr lang="en-US" dirty="0" err="1"/>
                  <a:t>gs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Since ideal case, differential voltages at </a:t>
                </a:r>
                <a:r>
                  <a:rPr lang="en-US" dirty="0" err="1"/>
                  <a:t>i</a:t>
                </a:r>
                <a:r>
                  <a:rPr lang="en-US" dirty="0"/>
                  <a:t>/p terminals of op amp is 0, nodes a &amp; b are at same potential(say V</a:t>
                </a:r>
                <a:r>
                  <a:rPr lang="en-US" baseline="-25000" dirty="0"/>
                  <a:t>3</a:t>
                </a:r>
                <a:r>
                  <a:rPr lang="en-US" dirty="0"/>
                  <a:t>). </a:t>
                </a:r>
              </a:p>
              <a:p>
                <a:r>
                  <a:rPr lang="en-US" dirty="0"/>
                  <a:t>Nodal </a:t>
                </a:r>
                <a:r>
                  <a:rPr lang="en-US" dirty="0" err="1"/>
                  <a:t>eqn</a:t>
                </a:r>
                <a:r>
                  <a:rPr lang="en-US" dirty="0"/>
                  <a:t> at ‘a’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3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3</m:t>
                        </m:r>
                        <m:r>
                          <m:rPr>
                            <m:nor/>
                          </m:rPr>
                          <a:rPr lang="en-US" dirty="0"/>
                          <m:t>−</m:t>
                        </m:r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0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2</m:t>
                        </m:r>
                      </m:den>
                    </m:f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IN" dirty="0"/>
                  <a:t>= 0</a:t>
                </a:r>
              </a:p>
              <a:p>
                <a:pPr marL="0" indent="0">
                  <a:buNone/>
                </a:pPr>
                <a:endParaRPr lang="en-IN" baseline="-25000" dirty="0"/>
              </a:p>
              <a:p>
                <a:pPr marL="0" indent="0">
                  <a:buNone/>
                </a:pPr>
                <a:r>
                  <a:rPr lang="en-IN" dirty="0"/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2</m:t>
                        </m:r>
                      </m:den>
                    </m:f>
                  </m:oMath>
                </a14:m>
                <a:r>
                  <a:rPr lang="en-IN" dirty="0"/>
                  <a:t>] V</a:t>
                </a:r>
                <a:r>
                  <a:rPr lang="en-IN" baseline="-25000" dirty="0"/>
                  <a:t>3</a:t>
                </a:r>
                <a:r>
                  <a:rPr lang="en-IN" dirty="0"/>
                  <a:t> –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1</m:t>
                        </m:r>
                      </m:den>
                    </m:f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0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2</m:t>
                        </m:r>
                      </m:den>
                    </m:f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   -----(1)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7B2D11-54C6-9982-45B2-92D8B35639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219547" cy="4351338"/>
              </a:xfrm>
              <a:blipFill>
                <a:blip r:embed="rId2"/>
                <a:stretch>
                  <a:fillRect l="-1959" t="-2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1172B7-F474-6B89-70FE-65F88866A9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" t="5918" r="4270" b="4426"/>
          <a:stretch/>
        </p:blipFill>
        <p:spPr>
          <a:xfrm>
            <a:off x="7057747" y="1757779"/>
            <a:ext cx="4838330" cy="3373514"/>
          </a:xfrm>
        </p:spPr>
      </p:pic>
    </p:spTree>
    <p:extLst>
      <p:ext uri="{BB962C8B-B14F-4D97-AF65-F5344CB8AC3E}">
        <p14:creationId xmlns:p14="http://schemas.microsoft.com/office/powerpoint/2010/main" val="1848934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B881F1-0C74-2CD1-A0EC-5FD66B11318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96157" y="686739"/>
                <a:ext cx="5181600" cy="574957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IN" dirty="0"/>
                  <a:t>At ‘b’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3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−</m:t>
                        </m:r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3</m:t>
                        </m:r>
                        <m:r>
                          <m:rPr>
                            <m:nor/>
                          </m:rPr>
                          <a:rPr lang="en-US" dirty="0"/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2</m:t>
                        </m:r>
                      </m:den>
                    </m:f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IN" dirty="0"/>
                  <a:t>= 0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dirty="0"/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2</m:t>
                        </m:r>
                      </m:den>
                    </m:f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IN" dirty="0"/>
                  <a:t>] V</a:t>
                </a:r>
                <a:r>
                  <a:rPr lang="en-IN" baseline="-25000" dirty="0"/>
                  <a:t>3 </a:t>
                </a:r>
                <a:r>
                  <a:rPr lang="en-IN" dirty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1</m:t>
                        </m:r>
                      </m:den>
                    </m:f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= 0 -----(2)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 err="1"/>
                  <a:t>eqn</a:t>
                </a:r>
                <a:r>
                  <a:rPr lang="en-IN" dirty="0"/>
                  <a:t> (1)- </a:t>
                </a:r>
                <a:r>
                  <a:rPr lang="en-IN" dirty="0" err="1"/>
                  <a:t>eqn</a:t>
                </a:r>
                <a:r>
                  <a:rPr lang="en-IN" dirty="0"/>
                  <a:t>(2)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1</m:t>
                        </m:r>
                      </m:den>
                    </m:f>
                  </m:oMath>
                </a14:m>
                <a:r>
                  <a:rPr lang="en-IN" dirty="0"/>
                  <a:t>(V</a:t>
                </a:r>
                <a:r>
                  <a:rPr lang="en-IN" baseline="-25000" dirty="0"/>
                  <a:t>1</a:t>
                </a:r>
                <a:r>
                  <a:rPr lang="en-IN" dirty="0"/>
                  <a:t> –V</a:t>
                </a:r>
                <a:r>
                  <a:rPr lang="en-IN" baseline="-25000" dirty="0"/>
                  <a:t>2</a:t>
                </a:r>
                <a:r>
                  <a:rPr lang="en-IN" dirty="0"/>
                  <a:t> 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0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2</m:t>
                        </m:r>
                      </m:den>
                    </m:f>
                  </m:oMath>
                </a14:m>
                <a:endParaRPr lang="en-IN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dirty="0" smtClean="0">
                        <a:solidFill>
                          <a:srgbClr val="FF0000"/>
                        </a:solidFill>
                      </a:rPr>
                      <m:t>V</m:t>
                    </m:r>
                    <m:r>
                      <m:rPr>
                        <m:nor/>
                      </m:rPr>
                      <a:rPr lang="en-US" b="1" baseline="-25000" dirty="0" smtClean="0">
                        <a:solidFill>
                          <a:srgbClr val="FF0000"/>
                        </a:solidFill>
                      </a:rPr>
                      <m:t>0</m:t>
                    </m:r>
                  </m:oMath>
                </a14:m>
                <a:r>
                  <a:rPr lang="en-IN" b="1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rgbClr val="FF0000"/>
                            </a:solidFill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rgbClr val="FF0000"/>
                            </a:solidFill>
                          </a:rPr>
                          <m:t>1</m:t>
                        </m:r>
                      </m:den>
                    </m:f>
                  </m:oMath>
                </a14:m>
                <a:r>
                  <a:rPr lang="en-IN" b="1" dirty="0">
                    <a:solidFill>
                      <a:srgbClr val="FF0000"/>
                    </a:solidFill>
                  </a:rPr>
                  <a:t> (V</a:t>
                </a:r>
                <a:r>
                  <a:rPr lang="en-IN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IN" b="1" dirty="0">
                    <a:solidFill>
                      <a:srgbClr val="FF0000"/>
                    </a:solidFill>
                  </a:rPr>
                  <a:t> –V</a:t>
                </a:r>
                <a:r>
                  <a:rPr lang="en-IN" b="1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IN" b="1" dirty="0">
                    <a:solidFill>
                      <a:srgbClr val="FF0000"/>
                    </a:solidFill>
                  </a:rPr>
                  <a:t> )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B881F1-0C74-2CD1-A0EC-5FD66B1131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96157" y="686739"/>
                <a:ext cx="5181600" cy="5749571"/>
              </a:xfrm>
              <a:blipFill>
                <a:blip r:embed="rId2"/>
                <a:stretch>
                  <a:fillRect l="-2118" t="-16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88DCB3E-9D0B-B951-DA78-5D99AF185C1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305671" y="556118"/>
                <a:ext cx="7403976" cy="4351338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Ckt useful in detecting very small differences in s/</a:t>
                </a:r>
                <a:r>
                  <a:rPr lang="en-US" dirty="0" err="1">
                    <a:solidFill>
                      <a:schemeClr val="tx1"/>
                    </a:solidFill>
                  </a:rPr>
                  <a:t>gs</a:t>
                </a:r>
                <a:r>
                  <a:rPr lang="en-US" dirty="0">
                    <a:solidFill>
                      <a:schemeClr val="tx1"/>
                    </a:solidFill>
                  </a:rPr>
                  <a:t>, since the gain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chemeClr val="tx1"/>
                            </a:solidFill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chemeClr val="tx1"/>
                            </a:solidFill>
                          </a:rPr>
                          <m:t>1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can be chosen to be very large.</a:t>
                </a:r>
              </a:p>
              <a:p>
                <a:pPr>
                  <a:lnSpc>
                    <a:spcPct val="160000"/>
                  </a:lnSpc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6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For </a:t>
                </a:r>
                <a:r>
                  <a:rPr lang="en-US" dirty="0" err="1">
                    <a:solidFill>
                      <a:schemeClr val="tx1"/>
                    </a:solidFill>
                  </a:rPr>
                  <a:t>eg</a:t>
                </a:r>
                <a:r>
                  <a:rPr lang="en-US" dirty="0">
                    <a:solidFill>
                      <a:schemeClr val="tx1"/>
                    </a:solidFill>
                  </a:rPr>
                  <a:t>: if R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dirty="0">
                    <a:solidFill>
                      <a:schemeClr val="tx1"/>
                    </a:solidFill>
                  </a:rPr>
                  <a:t> = 100R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dirty="0">
                    <a:solidFill>
                      <a:schemeClr val="tx1"/>
                    </a:solidFill>
                  </a:rPr>
                  <a:t>, then a small diff (</a:t>
                </a:r>
                <a:r>
                  <a:rPr lang="en-IN" dirty="0">
                    <a:solidFill>
                      <a:schemeClr val="tx1"/>
                    </a:solidFill>
                  </a:rPr>
                  <a:t>V</a:t>
                </a:r>
                <a:r>
                  <a:rPr lang="en-IN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IN" dirty="0">
                    <a:solidFill>
                      <a:schemeClr val="tx1"/>
                    </a:solidFill>
                  </a:rPr>
                  <a:t> –V</a:t>
                </a:r>
                <a:r>
                  <a:rPr lang="en-IN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IN" dirty="0">
                    <a:solidFill>
                      <a:schemeClr val="tx1"/>
                    </a:solidFill>
                  </a:rPr>
                  <a:t> ) is amplified 100 times.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88DCB3E-9D0B-B951-DA78-5D99AF185C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305671" y="556118"/>
                <a:ext cx="7403976" cy="4351338"/>
              </a:xfrm>
              <a:blipFill>
                <a:blip r:embed="rId3"/>
                <a:stretch>
                  <a:fillRect l="-1235" r="-23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548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94CE5-6CBD-10D8-3DDB-5C298FDBF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641"/>
            <a:ext cx="10515600" cy="1325563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rgbClr val="FF0000"/>
                </a:solidFill>
                <a:latin typeface="+mn-lt"/>
              </a:rPr>
              <a:t>3.Instrumentation amplifier</a:t>
            </a:r>
            <a:endParaRPr lang="en-IN" b="1" u="sng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CC2DE-66B7-EEA9-1CDC-42717276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204"/>
            <a:ext cx="10515600" cy="5131293"/>
          </a:xfrm>
        </p:spPr>
        <p:txBody>
          <a:bodyPr/>
          <a:lstStyle/>
          <a:p>
            <a:pPr algn="just"/>
            <a:r>
              <a:rPr lang="en-US" dirty="0"/>
              <a:t>We need to measure &amp; control physical quantities(industrial &amp; consumer applications). </a:t>
            </a:r>
          </a:p>
          <a:p>
            <a:pPr algn="just"/>
            <a:r>
              <a:rPr lang="en-US" dirty="0" err="1"/>
              <a:t>Eg</a:t>
            </a:r>
            <a:r>
              <a:rPr lang="en-US" dirty="0"/>
              <a:t>: measurement &amp; control of temp, humidity, light intensity, water flow, etc. </a:t>
            </a:r>
          </a:p>
          <a:p>
            <a:pPr algn="just"/>
            <a:r>
              <a:rPr lang="en-US" dirty="0"/>
              <a:t>These physical quantities are usually measured with the help of transducers.</a:t>
            </a:r>
          </a:p>
          <a:p>
            <a:pPr algn="just"/>
            <a:r>
              <a:rPr lang="en-US" dirty="0"/>
              <a:t>o/p of transducer has to be amplified so that it can drive the indicator or display s/m. </a:t>
            </a:r>
          </a:p>
          <a:p>
            <a:pPr algn="just"/>
            <a:r>
              <a:rPr lang="en-US" dirty="0"/>
              <a:t>This function is performed by an instrumentation ampr.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6374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04DE3-5734-5CC3-E681-D14C334DC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35" y="107672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u="sng" dirty="0">
                <a:solidFill>
                  <a:srgbClr val="FF0000"/>
                </a:solidFill>
                <a:latin typeface="+mn-lt"/>
              </a:rPr>
              <a:t>Imp features of instrumentation ampr</a:t>
            </a:r>
            <a:endParaRPr lang="en-IN" sz="2800" b="1" u="sng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D35E26-1D2F-E207-7794-A44DE1C573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6432"/>
                <a:ext cx="10515600" cy="5391921"/>
              </a:xfrm>
            </p:spPr>
            <p:txBody>
              <a:bodyPr>
                <a:normAutofit fontScale="92500" lnSpcReduction="10000"/>
              </a:bodyPr>
              <a:lstStyle/>
              <a:p>
                <a:pPr marL="571500" indent="-571500">
                  <a:buFont typeface="+mj-lt"/>
                  <a:buAutoNum type="romanLcPeriod"/>
                </a:pPr>
                <a:r>
                  <a:rPr lang="en-US" dirty="0"/>
                  <a:t>High gain accuracy</a:t>
                </a:r>
              </a:p>
              <a:p>
                <a:pPr marL="571500" indent="-571500">
                  <a:buFont typeface="+mj-lt"/>
                  <a:buAutoNum type="romanLcPeriod"/>
                </a:pPr>
                <a:r>
                  <a:rPr lang="en-US" dirty="0"/>
                  <a:t>High CMRR</a:t>
                </a:r>
              </a:p>
              <a:p>
                <a:pPr marL="571500" indent="-571500">
                  <a:buFont typeface="+mj-lt"/>
                  <a:buAutoNum type="romanLcPeriod"/>
                </a:pPr>
                <a:r>
                  <a:rPr lang="en-US" dirty="0"/>
                  <a:t>High gain stability with low temp coefficient</a:t>
                </a:r>
              </a:p>
              <a:p>
                <a:pPr marL="571500" indent="-571500">
                  <a:buFont typeface="+mj-lt"/>
                  <a:buAutoNum type="romanLcPeriod"/>
                </a:pPr>
                <a:r>
                  <a:rPr lang="en-US" dirty="0"/>
                  <a:t>Low dc offset</a:t>
                </a:r>
              </a:p>
              <a:p>
                <a:pPr marL="571500" indent="-571500">
                  <a:buFont typeface="+mj-lt"/>
                  <a:buAutoNum type="romanLcPeriod"/>
                </a:pPr>
                <a:r>
                  <a:rPr lang="en-US" dirty="0"/>
                  <a:t>Low o/p impedance</a:t>
                </a:r>
              </a:p>
              <a:p>
                <a:pPr marL="571500" indent="-571500">
                  <a:buFont typeface="+mj-lt"/>
                  <a:buAutoNum type="romanL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600" dirty="0"/>
                  <a:t>Op amp µA725 are specially designed op amp to meet above requirements of a good </a:t>
                </a:r>
                <a:r>
                  <a:rPr lang="en-US" sz="2600" dirty="0" err="1"/>
                  <a:t>instr</a:t>
                </a:r>
                <a:r>
                  <a:rPr lang="en-US" sz="2600" baseline="30000" dirty="0" err="1"/>
                  <a:t>n</a:t>
                </a:r>
                <a:r>
                  <a:rPr lang="en-US" sz="2600" dirty="0"/>
                  <a:t> ampr.</a:t>
                </a:r>
              </a:p>
              <a:p>
                <a:pPr marL="0" indent="0">
                  <a:buNone/>
                </a:pPr>
                <a:r>
                  <a:rPr lang="en-US" sz="2600" dirty="0"/>
                  <a:t>Monolithic (single chip) </a:t>
                </a:r>
                <a:r>
                  <a:rPr lang="en-US" sz="2600" dirty="0" err="1"/>
                  <a:t>instr</a:t>
                </a:r>
                <a:r>
                  <a:rPr lang="en-US" sz="2600" baseline="30000" dirty="0" err="1"/>
                  <a:t>n</a:t>
                </a:r>
                <a:r>
                  <a:rPr lang="en-US" sz="2600" dirty="0"/>
                  <a:t> ampr : </a:t>
                </a:r>
              </a:p>
              <a:p>
                <a:r>
                  <a:rPr lang="en-US" sz="2600" dirty="0"/>
                  <a:t>AD521, AD524, AD620,AD624 by Analog devices.</a:t>
                </a:r>
              </a:p>
              <a:p>
                <a:r>
                  <a:rPr lang="en-US" sz="2600" dirty="0"/>
                  <a:t>LM363.XX (XX</a:t>
                </a:r>
                <a14:m>
                  <m:oMath xmlns:m="http://schemas.openxmlformats.org/officeDocument/2006/math">
                    <m:r>
                      <a:rPr lang="en-US" sz="260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10,100,500) </m:t>
                    </m:r>
                  </m:oMath>
                </a14:m>
                <a:r>
                  <a:rPr lang="en-US" sz="2600" dirty="0"/>
                  <a:t>by National </a:t>
                </a:r>
                <a:r>
                  <a:rPr lang="en-US" sz="2600" dirty="0" err="1"/>
                  <a:t>Semicondr</a:t>
                </a:r>
                <a:endParaRPr lang="en-US" sz="2600" dirty="0"/>
              </a:p>
              <a:p>
                <a:r>
                  <a:rPr lang="en-US" sz="2600" dirty="0"/>
                  <a:t>INA101,104,3626, 3629 by Burr-Brown.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D35E26-1D2F-E207-7794-A44DE1C573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6432"/>
                <a:ext cx="10515600" cy="5391921"/>
              </a:xfrm>
              <a:blipFill>
                <a:blip r:embed="rId2"/>
                <a:stretch>
                  <a:fillRect l="-1101" t="-24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200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51990F7-3D5F-B81C-1360-B3C363A6F6B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70390" y="192388"/>
                <a:ext cx="7108794" cy="6473224"/>
              </a:xfrm>
            </p:spPr>
            <p:txBody>
              <a:bodyPr>
                <a:normAutofit fontScale="85000" lnSpcReduction="20000"/>
              </a:bodyPr>
              <a:lstStyle/>
              <a:p>
                <a:pPr marL="514350" indent="-514350">
                  <a:buFont typeface="+mj-lt"/>
                  <a:buAutoNum type="alphaLcPeriod"/>
                </a:pPr>
                <a:r>
                  <a:rPr lang="en-US" u="sng" dirty="0">
                    <a:solidFill>
                      <a:srgbClr val="FF0000"/>
                    </a:solidFill>
                  </a:rPr>
                  <a:t>Basic differential </a:t>
                </a:r>
                <a:r>
                  <a:rPr lang="en-US" u="sng" dirty="0" err="1">
                    <a:solidFill>
                      <a:srgbClr val="FF0000"/>
                    </a:solidFill>
                  </a:rPr>
                  <a:t>ampr</a:t>
                </a:r>
                <a:r>
                  <a:rPr lang="en-US" u="sng" dirty="0">
                    <a:solidFill>
                      <a:srgbClr val="FF0000"/>
                    </a:solidFill>
                  </a:rPr>
                  <a:t> : </a:t>
                </a:r>
                <a:r>
                  <a:rPr lang="en-US" dirty="0">
                    <a:solidFill>
                      <a:srgbClr val="FF0000"/>
                    </a:solidFill>
                  </a:rPr>
                  <a:t>Fig(a)</a:t>
                </a:r>
              </a:p>
              <a:p>
                <a:pPr marL="0" indent="0">
                  <a:buNone/>
                </a:pPr>
                <a:r>
                  <a:rPr lang="en-IN" dirty="0"/>
                  <a:t>V</a:t>
                </a:r>
                <a:r>
                  <a:rPr lang="en-IN" baseline="-25000" dirty="0"/>
                  <a:t>0 </a:t>
                </a:r>
                <a:r>
                  <a:rPr lang="en-IN" dirty="0"/>
                  <a:t>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1</m:t>
                        </m:r>
                      </m:den>
                    </m:f>
                  </m:oMath>
                </a14:m>
                <a:r>
                  <a:rPr lang="en-IN" dirty="0"/>
                  <a:t> V</a:t>
                </a:r>
                <a:r>
                  <a:rPr lang="en-IN" baseline="-25000" dirty="0"/>
                  <a:t>2</a:t>
                </a:r>
                <a:r>
                  <a:rPr lang="en-IN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3</m:t>
                        </m:r>
                      </m:den>
                    </m:f>
                  </m:oMath>
                </a14:m>
                <a:r>
                  <a:rPr lang="en-IN" dirty="0"/>
                  <a:t> V</a:t>
                </a:r>
                <a:r>
                  <a:rPr lang="en-IN" baseline="-25000" dirty="0"/>
                  <a:t>1 </a:t>
                </a:r>
                <a:r>
                  <a:rPr lang="en-IN" dirty="0"/>
                  <a:t>[ 1+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1</m:t>
                        </m:r>
                      </m:den>
                    </m:f>
                  </m:oMath>
                </a14:m>
                <a:r>
                  <a:rPr lang="en-IN" dirty="0"/>
                  <a:t> ]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V</a:t>
                </a:r>
                <a:r>
                  <a:rPr lang="en-IN" baseline="-25000" dirty="0"/>
                  <a:t>0 </a:t>
                </a:r>
                <a:r>
                  <a:rPr lang="en-IN" dirty="0"/>
                  <a:t>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1</m:t>
                        </m:r>
                      </m:den>
                    </m:f>
                  </m:oMath>
                </a14:m>
                <a:r>
                  <a:rPr lang="en-IN" dirty="0"/>
                  <a:t> { V</a:t>
                </a:r>
                <a:r>
                  <a:rPr lang="en-IN" baseline="-25000" dirty="0"/>
                  <a:t>2</a:t>
                </a:r>
                <a:r>
                  <a:rPr lang="en-IN" dirty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IN" dirty="0"/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b="0" i="0" baseline="-25000" dirty="0" smtClean="0"/>
                              <m:t>3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IN" dirty="0"/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b="0" i="0" baseline="-25000" dirty="0" smtClean="0"/>
                              <m:t>4</m:t>
                            </m:r>
                          </m:den>
                        </m:f>
                      </m:den>
                    </m:f>
                  </m:oMath>
                </a14:m>
                <a:r>
                  <a:rPr lang="en-IN" dirty="0"/>
                  <a:t> V</a:t>
                </a:r>
                <a:r>
                  <a:rPr lang="en-IN" baseline="-25000" dirty="0"/>
                  <a:t>1 </a:t>
                </a:r>
                <a:r>
                  <a:rPr lang="en-IN" dirty="0"/>
                  <a:t>[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2</m:t>
                        </m:r>
                      </m:den>
                    </m:f>
                  </m:oMath>
                </a14:m>
                <a:r>
                  <a:rPr lang="en-IN" dirty="0"/>
                  <a:t> +1] }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2</m:t>
                        </m:r>
                      </m:den>
                    </m:f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4</m:t>
                        </m:r>
                      </m:den>
                    </m:f>
                  </m:oMath>
                </a14:m>
                <a:r>
                  <a:rPr lang="en-IN" dirty="0"/>
                  <a:t> , we get </a:t>
                </a:r>
              </a:p>
              <a:p>
                <a:pPr marL="0" indent="0">
                  <a:buNone/>
                </a:pPr>
                <a:r>
                  <a:rPr lang="en-IN" dirty="0"/>
                  <a:t>    </a:t>
                </a:r>
              </a:p>
              <a:p>
                <a:pPr marL="0" indent="0">
                  <a:buNone/>
                </a:pPr>
                <a:r>
                  <a:rPr lang="en-IN" dirty="0"/>
                  <a:t>V</a:t>
                </a:r>
                <a:r>
                  <a:rPr lang="en-IN" baseline="-25000" dirty="0"/>
                  <a:t>0 </a:t>
                </a:r>
                <a:r>
                  <a:rPr lang="en-IN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1</m:t>
                        </m:r>
                      </m:den>
                    </m:f>
                  </m:oMath>
                </a14:m>
                <a:r>
                  <a:rPr lang="en-IN" dirty="0"/>
                  <a:t> (V</a:t>
                </a:r>
                <a:r>
                  <a:rPr lang="en-IN" baseline="-25000" dirty="0"/>
                  <a:t>1</a:t>
                </a:r>
                <a:r>
                  <a:rPr lang="en-IN" dirty="0"/>
                  <a:t> - V</a:t>
                </a:r>
                <a:r>
                  <a:rPr lang="en-IN" baseline="-25000" dirty="0"/>
                  <a:t>2 </a:t>
                </a:r>
                <a:r>
                  <a:rPr lang="en-IN" dirty="0"/>
                  <a:t>) </a:t>
                </a:r>
              </a:p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en-IN" dirty="0"/>
                  <a:t>From the fig, source V</a:t>
                </a:r>
                <a:r>
                  <a:rPr lang="en-IN" baseline="-25000" dirty="0"/>
                  <a:t>1</a:t>
                </a:r>
                <a:r>
                  <a:rPr lang="en-IN" dirty="0"/>
                  <a:t> sees an </a:t>
                </a:r>
                <a:r>
                  <a:rPr lang="en-IN" dirty="0" err="1"/>
                  <a:t>i</a:t>
                </a:r>
                <a:r>
                  <a:rPr lang="en-IN" dirty="0"/>
                  <a:t>/p impedance= R</a:t>
                </a:r>
                <a:r>
                  <a:rPr lang="en-IN" baseline="-25000" dirty="0"/>
                  <a:t>3</a:t>
                </a:r>
                <a:r>
                  <a:rPr lang="en-IN" dirty="0"/>
                  <a:t> + R</a:t>
                </a:r>
                <a:r>
                  <a:rPr lang="en-IN" baseline="-25000" dirty="0"/>
                  <a:t>4</a:t>
                </a:r>
                <a:r>
                  <a:rPr lang="en-IN" dirty="0"/>
                  <a:t> (101 </a:t>
                </a:r>
                <a:r>
                  <a:rPr lang="en-IN" dirty="0" err="1"/>
                  <a:t>Kohm</a:t>
                </a:r>
                <a:r>
                  <a:rPr lang="en-IN" dirty="0"/>
                  <a:t>) and impedance seen by V</a:t>
                </a:r>
                <a:r>
                  <a:rPr lang="en-IN" baseline="-25000" dirty="0"/>
                  <a:t>2</a:t>
                </a:r>
                <a:r>
                  <a:rPr lang="en-IN" dirty="0"/>
                  <a:t> = only R</a:t>
                </a:r>
                <a:r>
                  <a:rPr lang="en-IN" baseline="-25000" dirty="0"/>
                  <a:t>1</a:t>
                </a:r>
                <a:r>
                  <a:rPr lang="en-IN" dirty="0"/>
                  <a:t> (1kohm). This low impedance may load the signal source heavily. Therefore high res buffer is used proceeding each </a:t>
                </a:r>
                <a:r>
                  <a:rPr lang="en-IN" dirty="0" err="1"/>
                  <a:t>i</a:t>
                </a:r>
                <a:r>
                  <a:rPr lang="en-IN" dirty="0"/>
                  <a:t>/p to avoid this loading effect as shown in fig (b).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51990F7-3D5F-B81C-1360-B3C363A6F6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70390" y="192388"/>
                <a:ext cx="7108794" cy="6473224"/>
              </a:xfrm>
              <a:blipFill>
                <a:blip r:embed="rId3"/>
                <a:stretch>
                  <a:fillRect l="-1372" t="-2356" r="-1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D8A3D0-98D3-AB79-17D2-1E5ED78F41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4" t="-2305" r="4510" b="13309"/>
          <a:stretch/>
        </p:blipFill>
        <p:spPr>
          <a:xfrm>
            <a:off x="6977849" y="192388"/>
            <a:ext cx="4172506" cy="3482967"/>
          </a:xfrm>
        </p:spPr>
      </p:pic>
    </p:spTree>
    <p:extLst>
      <p:ext uri="{BB962C8B-B14F-4D97-AF65-F5344CB8AC3E}">
        <p14:creationId xmlns:p14="http://schemas.microsoft.com/office/powerpoint/2010/main" val="1720459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8EA8EC-F14F-763C-36DB-88765E9A3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(b) An improved instrumentation </a:t>
            </a:r>
            <a:r>
              <a:rPr lang="en-US" u="sng" dirty="0" err="1">
                <a:solidFill>
                  <a:srgbClr val="FF0000"/>
                </a:solidFill>
              </a:rPr>
              <a:t>ampr</a:t>
            </a:r>
            <a:r>
              <a:rPr lang="en-US" u="sng" dirty="0">
                <a:solidFill>
                  <a:srgbClr val="FF0000"/>
                </a:solidFill>
              </a:rPr>
              <a:t> :Fig(b)</a:t>
            </a:r>
            <a:br>
              <a:rPr lang="en-US" u="sng" dirty="0">
                <a:solidFill>
                  <a:srgbClr val="FF0000"/>
                </a:solidFill>
              </a:rPr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A769E6-2BF5-E91A-9FA7-3D4C854A8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4" r="7596" b="6864"/>
          <a:stretch/>
        </p:blipFill>
        <p:spPr>
          <a:xfrm>
            <a:off x="1594237" y="1119675"/>
            <a:ext cx="9003525" cy="5663680"/>
          </a:xfrm>
        </p:spPr>
      </p:pic>
    </p:spTree>
    <p:extLst>
      <p:ext uri="{BB962C8B-B14F-4D97-AF65-F5344CB8AC3E}">
        <p14:creationId xmlns:p14="http://schemas.microsoft.com/office/powerpoint/2010/main" val="2368161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995896-950C-FF1D-B8ED-F43370B1F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1E7817-CD08-BCC4-632B-5F7166E22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 amp has countless applications and forms the basic building block of linear and non linear analog systems.</a:t>
            </a:r>
          </a:p>
          <a:p>
            <a:endParaRPr lang="en-US" dirty="0"/>
          </a:p>
          <a:p>
            <a:r>
              <a:rPr lang="en-US" dirty="0"/>
              <a:t>Linear applications: adder, subtractor, V to I converter, I to V converter, instrumentation ampr,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 Non linear applications: rectifier, log &amp; antilog ampr, multiplier, clipper, clamper, etc.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350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4BA7F6-9580-FBC8-0A41-24E98A71F36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34012" y="488904"/>
                <a:ext cx="11146655" cy="617822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Op amps A1 &amp; A2 have differential </a:t>
                </a:r>
                <a:r>
                  <a:rPr lang="en-US" dirty="0" err="1"/>
                  <a:t>i</a:t>
                </a:r>
                <a:r>
                  <a:rPr lang="en-US" dirty="0"/>
                  <a:t>/p voltage as 0.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For V</a:t>
                </a:r>
                <a:r>
                  <a:rPr lang="en-US" baseline="-25000" dirty="0"/>
                  <a:t>1</a:t>
                </a:r>
                <a:r>
                  <a:rPr lang="en-US" dirty="0"/>
                  <a:t>=V</a:t>
                </a:r>
                <a:r>
                  <a:rPr lang="en-US" baseline="-25000" dirty="0"/>
                  <a:t>2</a:t>
                </a:r>
                <a:r>
                  <a:rPr lang="en-US" dirty="0"/>
                  <a:t> (common mode condition), voltage across R will be 0.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As no current flows thru R &amp; R’, the non inv </a:t>
                </a:r>
                <a:r>
                  <a:rPr lang="en-US" dirty="0" err="1"/>
                  <a:t>ampr</a:t>
                </a:r>
                <a:r>
                  <a:rPr lang="en-US" dirty="0"/>
                  <a:t> A1 acts as V follower. So its o/p</a:t>
                </a:r>
              </a:p>
              <a:p>
                <a:pPr marL="0" indent="0">
                  <a:buNone/>
                </a:pPr>
                <a:r>
                  <a:rPr lang="en-US" dirty="0"/>
                  <a:t>	V</a:t>
                </a:r>
                <a:r>
                  <a:rPr lang="en-US" baseline="-25000" dirty="0"/>
                  <a:t>2</a:t>
                </a:r>
                <a:r>
                  <a:rPr lang="en-US" baseline="30000" dirty="0"/>
                  <a:t>’ </a:t>
                </a:r>
                <a:r>
                  <a:rPr lang="en-US" dirty="0"/>
                  <a:t>= V</a:t>
                </a:r>
                <a:r>
                  <a:rPr lang="en-US" baseline="-25000" dirty="0"/>
                  <a:t>2</a:t>
                </a:r>
              </a:p>
              <a:p>
                <a:r>
                  <a:rPr lang="en-US" dirty="0"/>
                  <a:t>Similarly</a:t>
                </a:r>
                <a:r>
                  <a:rPr lang="en-US" baseline="-25000" dirty="0"/>
                  <a:t>  </a:t>
                </a:r>
                <a:r>
                  <a:rPr lang="en-US" dirty="0"/>
                  <a:t>A2 acts as V follower. So </a:t>
                </a:r>
                <a:r>
                  <a:rPr lang="en-US" baseline="-25000" dirty="0"/>
                  <a:t> </a:t>
                </a:r>
                <a:r>
                  <a:rPr lang="en-US" dirty="0"/>
                  <a:t>V</a:t>
                </a:r>
                <a:r>
                  <a:rPr lang="en-US" baseline="-25000" dirty="0"/>
                  <a:t>1</a:t>
                </a:r>
                <a:r>
                  <a:rPr lang="en-US" baseline="30000" dirty="0"/>
                  <a:t>’ </a:t>
                </a:r>
                <a:r>
                  <a:rPr lang="en-US" dirty="0"/>
                  <a:t>= V</a:t>
                </a:r>
                <a:r>
                  <a:rPr lang="en-US" baseline="-25000" dirty="0"/>
                  <a:t>1</a:t>
                </a:r>
              </a:p>
              <a:p>
                <a:r>
                  <a:rPr lang="en-US" dirty="0"/>
                  <a:t>If V</a:t>
                </a:r>
                <a:r>
                  <a:rPr lang="en-US" baseline="-25000" dirty="0"/>
                  <a:t>1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</a:t>
                </a:r>
                <a:r>
                  <a:rPr lang="en-US" baseline="-25000" dirty="0"/>
                  <a:t>2</a:t>
                </a:r>
                <a:r>
                  <a:rPr lang="en-US" dirty="0"/>
                  <a:t> , current flows in R &amp; R</a:t>
                </a:r>
                <a:r>
                  <a:rPr lang="en-US" baseline="30000" dirty="0"/>
                  <a:t>’</a:t>
                </a:r>
                <a:r>
                  <a:rPr lang="en-US" dirty="0"/>
                  <a:t> and (V</a:t>
                </a:r>
                <a:r>
                  <a:rPr lang="en-US" baseline="-25000" dirty="0"/>
                  <a:t>2</a:t>
                </a:r>
                <a:r>
                  <a:rPr lang="en-US" baseline="30000" dirty="0"/>
                  <a:t>’ </a:t>
                </a:r>
                <a:r>
                  <a:rPr lang="en-US" dirty="0"/>
                  <a:t>- V</a:t>
                </a:r>
                <a:r>
                  <a:rPr lang="en-US" baseline="-25000" dirty="0"/>
                  <a:t>1</a:t>
                </a:r>
                <a:r>
                  <a:rPr lang="en-US" baseline="30000" dirty="0"/>
                  <a:t>’ </a:t>
                </a:r>
                <a:r>
                  <a:rPr lang="en-US" dirty="0"/>
                  <a:t>) &gt; (V</a:t>
                </a:r>
                <a:r>
                  <a:rPr lang="en-US" baseline="-25000" dirty="0"/>
                  <a:t>2</a:t>
                </a:r>
                <a:r>
                  <a:rPr lang="en-US" baseline="30000" dirty="0"/>
                  <a:t> </a:t>
                </a:r>
                <a:r>
                  <a:rPr lang="en-US" dirty="0"/>
                  <a:t>- V</a:t>
                </a:r>
                <a:r>
                  <a:rPr lang="en-US" baseline="-25000" dirty="0"/>
                  <a:t>1</a:t>
                </a:r>
                <a:r>
                  <a:rPr lang="en-US" dirty="0"/>
                  <a:t>)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Therefore the </a:t>
                </a:r>
                <a:r>
                  <a:rPr lang="en-US" dirty="0" err="1"/>
                  <a:t>ckt</a:t>
                </a:r>
                <a:r>
                  <a:rPr lang="en-US" dirty="0"/>
                  <a:t> has a differential gain &amp; CMRR more compared to single op amp </a:t>
                </a:r>
                <a:r>
                  <a:rPr lang="en-US" dirty="0" err="1"/>
                  <a:t>ckt</a:t>
                </a:r>
                <a:r>
                  <a:rPr lang="en-US" dirty="0"/>
                  <a:t> of fig (a).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4BA7F6-9580-FBC8-0A41-24E98A71F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34012" y="488904"/>
                <a:ext cx="11146655" cy="6178226"/>
              </a:xfrm>
              <a:blipFill>
                <a:blip r:embed="rId2"/>
                <a:stretch>
                  <a:fillRect l="-1093" r="-8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3167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281AA4F-69DA-2AF5-7EB8-BBF9ECFA9E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0478" y="0"/>
                <a:ext cx="11191043" cy="6764694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V at + </a:t>
                </a:r>
                <a:r>
                  <a:rPr lang="en-US" dirty="0" err="1"/>
                  <a:t>i</a:t>
                </a:r>
                <a:r>
                  <a:rPr lang="en-US" dirty="0"/>
                  <a:t>/p terminal of op amp A</a:t>
                </a:r>
                <a:r>
                  <a:rPr lang="en-US" baseline="-25000" dirty="0"/>
                  <a:t>3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2</m:t>
                        </m:r>
                      </m:den>
                    </m:f>
                  </m:oMath>
                </a14:m>
                <a:r>
                  <a:rPr lang="en-IN" dirty="0"/>
                  <a:t> V</a:t>
                </a:r>
                <a:r>
                  <a:rPr lang="en-IN" baseline="-25000" dirty="0"/>
                  <a:t>1</a:t>
                </a:r>
                <a:r>
                  <a:rPr lang="en-IN" dirty="0"/>
                  <a:t>’</a:t>
                </a:r>
                <a:r>
                  <a:rPr lang="en-US" dirty="0"/>
                  <a:t> </a:t>
                </a:r>
                <a:endParaRPr lang="en-US" baseline="3000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Using superposition </a:t>
                </a:r>
                <a:r>
                  <a:rPr lang="en-US" dirty="0" err="1"/>
                  <a:t>thrm</a:t>
                </a:r>
                <a:r>
                  <a:rPr lang="en-US" dirty="0"/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sz="3200" dirty="0"/>
                  <a:t>V</a:t>
                </a:r>
                <a:r>
                  <a:rPr lang="en-IN" sz="3200" baseline="-25000" dirty="0"/>
                  <a:t>0 </a:t>
                </a:r>
                <a:r>
                  <a:rPr lang="en-IN" sz="3200" dirty="0"/>
                  <a:t>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200" dirty="0"/>
                          <m:t>R</m:t>
                        </m:r>
                        <m:r>
                          <m:rPr>
                            <m:nor/>
                          </m:rPr>
                          <a:rPr lang="en-IN" sz="3200" baseline="-25000" dirty="0"/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200" dirty="0"/>
                          <m:t>R</m:t>
                        </m:r>
                        <m:r>
                          <m:rPr>
                            <m:nor/>
                          </m:rPr>
                          <a:rPr lang="en-US" sz="3200" baseline="-25000" dirty="0"/>
                          <m:t>1</m:t>
                        </m:r>
                      </m:den>
                    </m:f>
                  </m:oMath>
                </a14:m>
                <a:r>
                  <a:rPr lang="en-IN" sz="3200" dirty="0"/>
                  <a:t> V</a:t>
                </a:r>
                <a:r>
                  <a:rPr lang="en-IN" sz="3200" baseline="-25000" dirty="0"/>
                  <a:t>2</a:t>
                </a:r>
                <a:r>
                  <a:rPr lang="en-IN" sz="3200" baseline="30000" dirty="0"/>
                  <a:t>’</a:t>
                </a:r>
                <a:r>
                  <a:rPr lang="en-IN" sz="32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200" dirty="0"/>
                          <m:t>R</m:t>
                        </m:r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200" dirty="0"/>
                          <m:t>R</m:t>
                        </m:r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IN" sz="3200" dirty="0"/>
                          <m:t>R</m:t>
                        </m:r>
                        <m:r>
                          <m:rPr>
                            <m:nor/>
                          </m:rPr>
                          <a:rPr lang="en-US" sz="3200" b="0" i="0" baseline="-25000" dirty="0" smtClean="0"/>
                          <m:t>2</m:t>
                        </m:r>
                      </m:den>
                    </m:f>
                  </m:oMath>
                </a14:m>
                <a:r>
                  <a:rPr lang="en-IN" sz="3200" dirty="0"/>
                  <a:t> V</a:t>
                </a:r>
                <a:r>
                  <a:rPr lang="en-IN" sz="3200" baseline="-25000" dirty="0"/>
                  <a:t>1</a:t>
                </a:r>
                <a:r>
                  <a:rPr lang="en-IN" sz="3200" baseline="30000" dirty="0"/>
                  <a:t>’</a:t>
                </a:r>
                <a:r>
                  <a:rPr lang="en-IN" sz="3200" baseline="-25000" dirty="0"/>
                  <a:t> </a:t>
                </a:r>
                <a:r>
                  <a:rPr lang="en-IN" sz="3200" dirty="0"/>
                  <a:t>[ 1+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200" dirty="0"/>
                          <m:t>R</m:t>
                        </m:r>
                        <m:r>
                          <m:rPr>
                            <m:nor/>
                          </m:rPr>
                          <a:rPr lang="en-IN" sz="3200" baseline="-25000" dirty="0"/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200" dirty="0"/>
                          <m:t>R</m:t>
                        </m:r>
                        <m:r>
                          <m:rPr>
                            <m:nor/>
                          </m:rPr>
                          <a:rPr lang="en-US" sz="3200" baseline="-25000" dirty="0"/>
                          <m:t>1</m:t>
                        </m:r>
                      </m:den>
                    </m:f>
                  </m:oMath>
                </a14:m>
                <a:r>
                  <a:rPr lang="en-IN" sz="3200" dirty="0"/>
                  <a:t> ]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sz="3200" dirty="0"/>
                  <a:t>    V</a:t>
                </a:r>
                <a:r>
                  <a:rPr lang="en-IN" sz="3200" baseline="-25000" dirty="0"/>
                  <a:t>0 </a:t>
                </a:r>
                <a:r>
                  <a:rPr lang="en-IN" sz="32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200" dirty="0"/>
                          <m:t>R</m:t>
                        </m:r>
                        <m:r>
                          <m:rPr>
                            <m:nor/>
                          </m:rPr>
                          <a:rPr lang="en-IN" sz="3200" baseline="-25000" dirty="0"/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200" dirty="0"/>
                          <m:t>R</m:t>
                        </m:r>
                        <m:r>
                          <m:rPr>
                            <m:nor/>
                          </m:rPr>
                          <a:rPr lang="en-US" sz="3200" b="0" i="0" baseline="-25000" dirty="0" smtClean="0"/>
                          <m:t>1</m:t>
                        </m:r>
                      </m:den>
                    </m:f>
                  </m:oMath>
                </a14:m>
                <a:r>
                  <a:rPr lang="en-IN" sz="3200" dirty="0"/>
                  <a:t> (V</a:t>
                </a:r>
                <a:r>
                  <a:rPr lang="en-IN" sz="3200" baseline="-25000" dirty="0"/>
                  <a:t>1</a:t>
                </a:r>
                <a:r>
                  <a:rPr lang="en-IN" sz="3200" baseline="30000" dirty="0"/>
                  <a:t>’</a:t>
                </a:r>
                <a:r>
                  <a:rPr lang="en-IN" sz="3200" dirty="0"/>
                  <a:t> - V</a:t>
                </a:r>
                <a:r>
                  <a:rPr lang="en-IN" sz="3200" baseline="-25000" dirty="0"/>
                  <a:t>2</a:t>
                </a:r>
                <a:r>
                  <a:rPr lang="en-IN" sz="3200" baseline="30000" dirty="0"/>
                  <a:t>’</a:t>
                </a:r>
                <a:r>
                  <a:rPr lang="en-IN" sz="3200" baseline="-25000" dirty="0"/>
                  <a:t> </a:t>
                </a:r>
                <a:r>
                  <a:rPr lang="en-IN" sz="3200" dirty="0"/>
                  <a:t>)    </a:t>
                </a:r>
                <a:r>
                  <a:rPr lang="en-IN" dirty="0"/>
                  <a:t>----------------(2)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dirty="0"/>
                  <a:t>Since no current flows into op amp,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IN" dirty="0"/>
                  <a:t> flowing (upwards) in R  and passes thru R</a:t>
                </a:r>
                <a:r>
                  <a:rPr lang="en-IN" baseline="30000" dirty="0"/>
                  <a:t>’</a:t>
                </a:r>
                <a:r>
                  <a:rPr lang="en-IN" dirty="0"/>
                  <a:t> is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sz="3200" dirty="0"/>
                  <a:t>    </a:t>
                </a:r>
                <a14:m>
                  <m:oMath xmlns:m="http://schemas.openxmlformats.org/officeDocument/2006/math">
                    <m:r>
                      <a:rPr lang="en-IN" sz="320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IN" sz="32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200" dirty="0"/>
                          <m:t>(</m:t>
                        </m:r>
                        <m:r>
                          <m:rPr>
                            <m:nor/>
                          </m:rPr>
                          <a:rPr lang="en-IN" sz="3200" dirty="0"/>
                          <m:t>V</m:t>
                        </m:r>
                        <m:r>
                          <m:rPr>
                            <m:nor/>
                          </m:rPr>
                          <a:rPr lang="en-IN" sz="32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IN" sz="3200" dirty="0"/>
                          <m:t> − </m:t>
                        </m:r>
                        <m:r>
                          <m:rPr>
                            <m:nor/>
                          </m:rPr>
                          <a:rPr lang="en-IN" sz="3200" dirty="0"/>
                          <m:t>V</m:t>
                        </m:r>
                        <m:r>
                          <m:rPr>
                            <m:nor/>
                          </m:rPr>
                          <a:rPr lang="en-IN" sz="3200" baseline="-25000" dirty="0"/>
                          <m:t>2 </m:t>
                        </m:r>
                        <m:r>
                          <m:rPr>
                            <m:nor/>
                          </m:rPr>
                          <a:rPr lang="en-IN" sz="3200" dirty="0"/>
                          <m:t>)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IN" sz="3200" dirty="0"/>
                  <a:t>      also   </a:t>
                </a:r>
                <a14:m>
                  <m:oMath xmlns:m="http://schemas.openxmlformats.org/officeDocument/2006/math">
                    <m:r>
                      <a:rPr lang="en-IN" sz="32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IN" sz="32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200" dirty="0"/>
                          <m:t>(</m:t>
                        </m:r>
                        <m:r>
                          <m:rPr>
                            <m:nor/>
                          </m:rPr>
                          <a:rPr lang="en-IN" sz="3200" dirty="0"/>
                          <m:t>V</m:t>
                        </m:r>
                        <m:r>
                          <m:rPr>
                            <m:nor/>
                          </m:rPr>
                          <a:rPr lang="en-IN" sz="32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IN" sz="3200" baseline="30000" dirty="0"/>
                          <m:t>’</m:t>
                        </m:r>
                        <m:r>
                          <m:rPr>
                            <m:nor/>
                          </m:rPr>
                          <a:rPr lang="en-IN" sz="3200" dirty="0"/>
                          <m:t> − </m:t>
                        </m:r>
                        <m:r>
                          <m:rPr>
                            <m:nor/>
                          </m:rPr>
                          <a:rPr lang="en-IN" sz="3200" dirty="0"/>
                          <m:t>V</m:t>
                        </m:r>
                        <m:r>
                          <m:rPr>
                            <m:nor/>
                          </m:rPr>
                          <a:rPr lang="en-IN" sz="32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IN" sz="3200" baseline="30000" dirty="0"/>
                          <m:t>’</m:t>
                        </m:r>
                        <m:r>
                          <m:rPr>
                            <m:nor/>
                          </m:rPr>
                          <a:rPr lang="en-IN" sz="3200" dirty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200" dirty="0"/>
                          <m:t>R</m:t>
                        </m:r>
                        <m:r>
                          <m:rPr>
                            <m:nor/>
                          </m:rPr>
                          <a:rPr lang="en-IN" sz="3200" baseline="30000" dirty="0"/>
                          <m:t>’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IN" sz="3200" dirty="0"/>
                          <m:t>R</m:t>
                        </m:r>
                        <m:r>
                          <m:rPr>
                            <m:nor/>
                          </m:rPr>
                          <a:rPr lang="en-IN" sz="3200" baseline="30000" dirty="0"/>
                          <m:t>’</m:t>
                        </m:r>
                      </m:den>
                    </m:f>
                  </m:oMath>
                </a14:m>
                <a:r>
                  <a:rPr lang="en-IN" sz="3200" dirty="0"/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281AA4F-69DA-2AF5-7EB8-BBF9ECFA9E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0478" y="0"/>
                <a:ext cx="11191043" cy="6764694"/>
              </a:xfrm>
              <a:blipFill>
                <a:blip r:embed="rId2"/>
                <a:stretch>
                  <a:fillRect l="-13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143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59C649-7A17-5456-2F4F-43DCD7C14A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0748" y="264742"/>
                <a:ext cx="10835936" cy="659325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3800" dirty="0"/>
                  <a:t>From </a:t>
                </a:r>
                <a:r>
                  <a:rPr lang="en-US" sz="3800" dirty="0" err="1"/>
                  <a:t>eqn</a:t>
                </a:r>
                <a:r>
                  <a:rPr lang="en-US" sz="3800" dirty="0"/>
                  <a:t> 2,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sz="3800" dirty="0"/>
                  <a:t>V</a:t>
                </a:r>
                <a:r>
                  <a:rPr lang="en-IN" sz="3800" baseline="-25000" dirty="0"/>
                  <a:t>0 </a:t>
                </a:r>
                <a:r>
                  <a:rPr lang="en-IN" sz="3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800" dirty="0"/>
                          <m:t>R</m:t>
                        </m:r>
                        <m:r>
                          <m:rPr>
                            <m:nor/>
                          </m:rPr>
                          <a:rPr lang="en-IN" sz="3800" baseline="-25000" dirty="0"/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800" dirty="0"/>
                          <m:t>R</m:t>
                        </m:r>
                        <m:r>
                          <m:rPr>
                            <m:nor/>
                          </m:rPr>
                          <a:rPr lang="en-US" sz="3800" b="0" i="0" baseline="-25000" dirty="0" smtClean="0"/>
                          <m:t>1</m:t>
                        </m:r>
                      </m:den>
                    </m:f>
                  </m:oMath>
                </a14:m>
                <a:r>
                  <a:rPr lang="en-IN" sz="3800" dirty="0"/>
                  <a:t> (V</a:t>
                </a:r>
                <a:r>
                  <a:rPr lang="en-IN" sz="3800" baseline="-25000" dirty="0"/>
                  <a:t>1</a:t>
                </a:r>
                <a:r>
                  <a:rPr lang="en-IN" sz="3800" baseline="30000" dirty="0"/>
                  <a:t>’</a:t>
                </a:r>
                <a:r>
                  <a:rPr lang="en-IN" sz="3800" dirty="0"/>
                  <a:t> - V</a:t>
                </a:r>
                <a:r>
                  <a:rPr lang="en-IN" sz="3800" baseline="-25000" dirty="0"/>
                  <a:t>2</a:t>
                </a:r>
                <a:r>
                  <a:rPr lang="en-IN" sz="3800" baseline="30000" dirty="0"/>
                  <a:t>’</a:t>
                </a:r>
                <a:r>
                  <a:rPr lang="en-IN" sz="3800" baseline="-25000" dirty="0"/>
                  <a:t> </a:t>
                </a:r>
                <a:r>
                  <a:rPr lang="en-IN" sz="3800" dirty="0"/>
                  <a:t>)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800" dirty="0"/>
                          <m:t>R</m:t>
                        </m:r>
                        <m:r>
                          <m:rPr>
                            <m:nor/>
                          </m:rPr>
                          <a:rPr lang="en-IN" sz="3800" baseline="-25000" dirty="0"/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800" dirty="0"/>
                          <m:t>R</m:t>
                        </m:r>
                        <m:r>
                          <m:rPr>
                            <m:nor/>
                          </m:rPr>
                          <a:rPr lang="en-US" sz="3800" baseline="-25000" dirty="0"/>
                          <m:t>1</m:t>
                        </m:r>
                      </m:den>
                    </m:f>
                  </m:oMath>
                </a14:m>
                <a:r>
                  <a:rPr lang="en-US" sz="3800" dirty="0"/>
                  <a:t> </a:t>
                </a:r>
                <a14:m>
                  <m:oMath xmlns:m="http://schemas.openxmlformats.org/officeDocument/2006/math">
                    <m:r>
                      <a:rPr lang="en-IN" sz="38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3800" dirty="0"/>
                  <a:t> (2</a:t>
                </a:r>
                <a:r>
                  <a:rPr lang="en-IN" sz="3800" dirty="0"/>
                  <a:t> R</a:t>
                </a:r>
                <a:r>
                  <a:rPr lang="en-IN" sz="3800" baseline="30000" dirty="0"/>
                  <a:t>’</a:t>
                </a:r>
                <a:r>
                  <a:rPr lang="en-IN" sz="3800" dirty="0"/>
                  <a:t> +R)</a:t>
                </a:r>
                <a:endParaRPr lang="en-US" sz="38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3800" dirty="0"/>
                  <a:t>  V</a:t>
                </a:r>
                <a:r>
                  <a:rPr lang="en-US" sz="3800" baseline="-25000" dirty="0"/>
                  <a:t>0 </a:t>
                </a:r>
                <a:r>
                  <a:rPr lang="en-US" sz="3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800" dirty="0">
                            <a:solidFill>
                              <a:schemeClr val="tx1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IN" sz="3800" baseline="-25000" dirty="0">
                            <a:solidFill>
                              <a:schemeClr val="tx1"/>
                            </a:solidFill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800" dirty="0">
                            <a:solidFill>
                              <a:schemeClr val="tx1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sz="3800" b="0" i="0" baseline="-25000" dirty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den>
                    </m:f>
                  </m:oMath>
                </a14:m>
                <a:r>
                  <a:rPr lang="en-IN" sz="3800" dirty="0">
                    <a:solidFill>
                      <a:schemeClr val="tx1"/>
                    </a:solidFill>
                  </a:rPr>
                  <a:t> 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800" dirty="0">
                            <a:solidFill>
                              <a:schemeClr val="tx1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IN" sz="3800" dirty="0">
                            <a:solidFill>
                              <a:schemeClr val="tx1"/>
                            </a:solidFill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IN" sz="3800" baseline="-25000" dirty="0">
                            <a:solidFill>
                              <a:schemeClr val="tx1"/>
                            </a:solidFill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IN" sz="3800" dirty="0">
                            <a:solidFill>
                              <a:schemeClr val="tx1"/>
                            </a:solidFill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IN" sz="3800" dirty="0">
                            <a:solidFill>
                              <a:schemeClr val="tx1"/>
                            </a:solidFill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IN" sz="3800" baseline="-25000" dirty="0">
                            <a:solidFill>
                              <a:schemeClr val="tx1"/>
                            </a:solidFill>
                          </a:rPr>
                          <m:t>2 </m:t>
                        </m:r>
                        <m:r>
                          <m:rPr>
                            <m:nor/>
                          </m:rPr>
                          <a:rPr lang="en-IN" sz="3800" dirty="0">
                            <a:solidFill>
                              <a:schemeClr val="tx1"/>
                            </a:solidFill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800" dirty="0">
                            <a:solidFill>
                              <a:schemeClr val="tx1"/>
                            </a:solidFill>
                          </a:rPr>
                          <m:t>R</m:t>
                        </m:r>
                      </m:den>
                    </m:f>
                  </m:oMath>
                </a14:m>
                <a:r>
                  <a:rPr lang="en-IN" sz="3800" dirty="0">
                    <a:solidFill>
                      <a:schemeClr val="tx1"/>
                    </a:solidFill>
                  </a:rPr>
                  <a:t> </a:t>
                </a:r>
                <a:r>
                  <a:rPr lang="en-IN" sz="3800" dirty="0"/>
                  <a:t>] </a:t>
                </a:r>
                <a:r>
                  <a:rPr lang="en-US" sz="3800" dirty="0"/>
                  <a:t>(2</a:t>
                </a:r>
                <a:r>
                  <a:rPr lang="en-IN" sz="3800" dirty="0"/>
                  <a:t> R</a:t>
                </a:r>
                <a:r>
                  <a:rPr lang="en-IN" sz="3800" baseline="30000" dirty="0"/>
                  <a:t>’</a:t>
                </a:r>
                <a:r>
                  <a:rPr lang="en-IN" sz="3800" dirty="0"/>
                  <a:t> +R)</a:t>
                </a:r>
                <a:endParaRPr lang="en-US" sz="38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3800" dirty="0">
                    <a:solidFill>
                      <a:srgbClr val="FF0000"/>
                    </a:solidFill>
                  </a:rPr>
                  <a:t>V</a:t>
                </a:r>
                <a:r>
                  <a:rPr lang="en-US" sz="3800" baseline="-25000" dirty="0">
                    <a:solidFill>
                      <a:srgbClr val="FF0000"/>
                    </a:solidFill>
                  </a:rPr>
                  <a:t>0 </a:t>
                </a:r>
                <a:r>
                  <a:rPr lang="en-US" sz="3800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800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IN" sz="3800" baseline="-25000" dirty="0">
                            <a:solidFill>
                              <a:srgbClr val="FF0000"/>
                            </a:solidFill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800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sz="3800" b="0" i="0" baseline="-25000" dirty="0" smtClean="0">
                            <a:solidFill>
                              <a:srgbClr val="FF0000"/>
                            </a:solidFill>
                          </a:rPr>
                          <m:t>1</m:t>
                        </m:r>
                      </m:den>
                    </m:f>
                  </m:oMath>
                </a14:m>
                <a:r>
                  <a:rPr lang="en-IN" sz="3800" dirty="0">
                    <a:solidFill>
                      <a:srgbClr val="FF0000"/>
                    </a:solidFill>
                  </a:rPr>
                  <a:t> (V</a:t>
                </a:r>
                <a:r>
                  <a:rPr lang="en-IN" sz="3800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IN" sz="3800" dirty="0">
                    <a:solidFill>
                      <a:srgbClr val="FF0000"/>
                    </a:solidFill>
                  </a:rPr>
                  <a:t> - V</a:t>
                </a:r>
                <a:r>
                  <a:rPr lang="en-IN" sz="3800" baseline="-25000" dirty="0">
                    <a:solidFill>
                      <a:srgbClr val="FF0000"/>
                    </a:solidFill>
                  </a:rPr>
                  <a:t>2 </a:t>
                </a:r>
                <a:r>
                  <a:rPr lang="en-IN" sz="3800" dirty="0">
                    <a:solidFill>
                      <a:srgbClr val="FF0000"/>
                    </a:solidFill>
                  </a:rPr>
                  <a:t>) [1+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IN" sz="3800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IN" sz="3800" baseline="30000" dirty="0">
                            <a:solidFill>
                              <a:srgbClr val="FF0000"/>
                            </a:solidFill>
                          </a:rPr>
                          <m:t>’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800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</m:den>
                    </m:f>
                    <m:r>
                      <a:rPr lang="en-US" sz="3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sz="3800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IN" sz="3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59C649-7A17-5456-2F4F-43DCD7C14A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0748" y="264742"/>
                <a:ext cx="10835936" cy="6593258"/>
              </a:xfrm>
              <a:blipFill>
                <a:blip r:embed="rId2"/>
                <a:stretch>
                  <a:fillRect l="-18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819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DA3FA-22EF-8432-CAE5-62B44BFF0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02" y="426032"/>
            <a:ext cx="10515600" cy="589079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3200" dirty="0"/>
              <a:t>In this </a:t>
            </a:r>
            <a:r>
              <a:rPr lang="en-IN" sz="3200" dirty="0" err="1"/>
              <a:t>eqn</a:t>
            </a:r>
            <a:r>
              <a:rPr lang="en-IN" sz="3200" dirty="0"/>
              <a:t>, if we choose R</a:t>
            </a:r>
            <a:r>
              <a:rPr lang="en-IN" sz="3200" baseline="-25000" dirty="0"/>
              <a:t>2</a:t>
            </a:r>
            <a:r>
              <a:rPr lang="en-IN" sz="3200" dirty="0"/>
              <a:t> = R</a:t>
            </a:r>
            <a:r>
              <a:rPr lang="en-IN" sz="3200" baseline="-25000" dirty="0"/>
              <a:t>1 </a:t>
            </a:r>
            <a:r>
              <a:rPr lang="en-IN" sz="3200" dirty="0"/>
              <a:t>= 25Kohm (say) &amp; R</a:t>
            </a:r>
            <a:r>
              <a:rPr lang="en-IN" sz="3200" baseline="30000" dirty="0"/>
              <a:t>’</a:t>
            </a:r>
            <a:r>
              <a:rPr lang="en-IN" sz="3200" dirty="0"/>
              <a:t>=25Kohm, R=50 ohm, then gain =  1001.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3200" dirty="0"/>
              <a:t>The difference gain of this instrumentation </a:t>
            </a:r>
            <a:r>
              <a:rPr lang="en-IN" sz="3200" dirty="0" err="1"/>
              <a:t>ampr</a:t>
            </a:r>
            <a:r>
              <a:rPr lang="en-IN" sz="3200" dirty="0"/>
              <a:t> can be varied by replacing res R by a potentiometer in Fig(b).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R should never be made 0 as this will make the gain infinity.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To avoid this, a fixed res in series with a potentiometer is used in place of R.</a:t>
            </a:r>
          </a:p>
          <a:p>
            <a:pPr marL="0" indent="0">
              <a:lnSpc>
                <a:spcPct val="150000"/>
              </a:lnSpc>
              <a:buNone/>
            </a:pP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501945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C0AC29-D4B5-1ED1-FAA6-113C1096A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87067"/>
            <a:ext cx="10515600" cy="663371"/>
          </a:xfrm>
        </p:spPr>
        <p:txBody>
          <a:bodyPr>
            <a:normAutofit fontScale="90000"/>
          </a:bodyPr>
          <a:lstStyle/>
          <a:p>
            <a:r>
              <a:rPr lang="en-US" sz="3100" u="sng" dirty="0">
                <a:solidFill>
                  <a:srgbClr val="FF0000"/>
                </a:solidFill>
                <a:latin typeface="+mn-lt"/>
              </a:rPr>
              <a:t>(c) Instrumentation </a:t>
            </a:r>
            <a:r>
              <a:rPr lang="en-US" sz="3100" u="sng" dirty="0" err="1">
                <a:solidFill>
                  <a:srgbClr val="FF0000"/>
                </a:solidFill>
                <a:latin typeface="+mn-lt"/>
              </a:rPr>
              <a:t>ampr</a:t>
            </a:r>
            <a:r>
              <a:rPr lang="en-US" sz="3100" u="sng" dirty="0">
                <a:solidFill>
                  <a:srgbClr val="FF0000"/>
                </a:solidFill>
                <a:latin typeface="+mn-lt"/>
              </a:rPr>
              <a:t> using transducer bridge : Fig© </a:t>
            </a:r>
            <a:br>
              <a:rPr lang="en-US" dirty="0"/>
            </a:b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922B78-2ADA-8E3C-04F9-631B4E501C3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90599" y="1186432"/>
                <a:ext cx="6271335" cy="5436309"/>
              </a:xfrm>
            </p:spPr>
            <p:txBody>
              <a:bodyPr>
                <a:normAutofit fontScale="92500" lnSpcReduction="10000"/>
              </a:bodyPr>
              <a:lstStyle/>
              <a:p>
                <a:pPr algn="just"/>
                <a:r>
                  <a:rPr lang="en-US" dirty="0"/>
                  <a:t>Ckt uses a resistive transducer whose res changes as a function of the physical qty to be measured.</a:t>
                </a:r>
              </a:p>
              <a:p>
                <a:pPr algn="just"/>
                <a:r>
                  <a:rPr lang="en-US" dirty="0"/>
                  <a:t>Bridge is initially balanced by a dc supply voltage V</a:t>
                </a:r>
                <a:r>
                  <a:rPr lang="en-US" baseline="-25000" dirty="0"/>
                  <a:t>dc</a:t>
                </a:r>
                <a:r>
                  <a:rPr lang="en-US" dirty="0"/>
                  <a:t> so that V</a:t>
                </a:r>
                <a:r>
                  <a:rPr lang="en-US" baseline="-25000" dirty="0"/>
                  <a:t>1</a:t>
                </a:r>
                <a:r>
                  <a:rPr lang="en-US" dirty="0"/>
                  <a:t>=V</a:t>
                </a:r>
                <a:r>
                  <a:rPr lang="en-US" baseline="-25000" dirty="0"/>
                  <a:t>2</a:t>
                </a:r>
                <a:r>
                  <a:rPr lang="en-US" dirty="0"/>
                  <a:t> .</a:t>
                </a:r>
              </a:p>
              <a:p>
                <a:pPr algn="just"/>
                <a:r>
                  <a:rPr lang="en-US" dirty="0"/>
                  <a:t>As physical qty changes, res R</a:t>
                </a:r>
                <a:r>
                  <a:rPr lang="en-US" baseline="-25000" dirty="0"/>
                  <a:t>T</a:t>
                </a:r>
                <a:r>
                  <a:rPr lang="en-US" dirty="0"/>
                  <a:t> of transducer also changes, causing an unbalance in the bridge (V</a:t>
                </a:r>
                <a:r>
                  <a:rPr lang="en-US" baseline="-25000" dirty="0"/>
                  <a:t>1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V</a:t>
                </a:r>
                <a:r>
                  <a:rPr lang="en-US" baseline="-25000" dirty="0"/>
                  <a:t>2</a:t>
                </a:r>
                <a:r>
                  <a:rPr lang="en-US" dirty="0"/>
                  <a:t>).</a:t>
                </a:r>
              </a:p>
              <a:p>
                <a:pPr algn="just"/>
                <a:r>
                  <a:rPr lang="en-US" dirty="0"/>
                  <a:t>This differential voltage now gets amplified by the 3 op amp differential </a:t>
                </a:r>
                <a:r>
                  <a:rPr lang="en-US" dirty="0" err="1"/>
                  <a:t>instrmntn</a:t>
                </a:r>
                <a:r>
                  <a:rPr lang="en-US" dirty="0"/>
                  <a:t> </a:t>
                </a:r>
                <a:r>
                  <a:rPr lang="en-US" dirty="0" err="1"/>
                  <a:t>ampr</a:t>
                </a:r>
                <a:r>
                  <a:rPr lang="en-US" dirty="0"/>
                  <a:t>.</a:t>
                </a:r>
              </a:p>
              <a:p>
                <a:pPr algn="just"/>
                <a:r>
                  <a:rPr lang="en-US" dirty="0"/>
                  <a:t>Practical apps of </a:t>
                </a:r>
                <a:r>
                  <a:rPr lang="en-US" dirty="0" err="1"/>
                  <a:t>instrmntn</a:t>
                </a:r>
                <a:r>
                  <a:rPr lang="en-US" dirty="0"/>
                  <a:t> </a:t>
                </a:r>
                <a:r>
                  <a:rPr lang="en-US" dirty="0" err="1"/>
                  <a:t>ampr</a:t>
                </a:r>
                <a:r>
                  <a:rPr lang="en-US" dirty="0"/>
                  <a:t> with transducer bridge: temp indicator, temp controller, light intensity meter, etc.  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922B78-2ADA-8E3C-04F9-631B4E501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90599" y="1186432"/>
                <a:ext cx="6271335" cy="5436309"/>
              </a:xfrm>
              <a:blipFill>
                <a:blip r:embed="rId2"/>
                <a:stretch>
                  <a:fillRect l="-1458" t="-2357" r="-17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C547C90-4C98-FA35-5F22-633BD98807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3" t="8011"/>
          <a:stretch/>
        </p:blipFill>
        <p:spPr>
          <a:xfrm>
            <a:off x="7490533" y="1855434"/>
            <a:ext cx="4466948" cy="2956264"/>
          </a:xfrm>
        </p:spPr>
      </p:pic>
    </p:spTree>
    <p:extLst>
      <p:ext uri="{BB962C8B-B14F-4D97-AF65-F5344CB8AC3E}">
        <p14:creationId xmlns:p14="http://schemas.microsoft.com/office/powerpoint/2010/main" val="3805918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665619-DE34-0E0A-A53F-F7ACBF6A8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668" y="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4. V to I and I to V converter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202F26-3F42-9E63-09B2-85DFC7510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47" y="1253330"/>
            <a:ext cx="10515600" cy="5262879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solidFill>
                  <a:srgbClr val="FF0000"/>
                </a:solidFill>
              </a:rPr>
              <a:t>4.1. Voltage to current converter (Transconductance </a:t>
            </a:r>
            <a:r>
              <a:rPr lang="en-US" b="1" u="sng" dirty="0" err="1">
                <a:solidFill>
                  <a:srgbClr val="FF0000"/>
                </a:solidFill>
              </a:rPr>
              <a:t>ampr</a:t>
            </a:r>
            <a:r>
              <a:rPr lang="en-US" b="1" u="sng" dirty="0">
                <a:solidFill>
                  <a:srgbClr val="FF0000"/>
                </a:solidFill>
              </a:rPr>
              <a:t>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In many applications, one may have to convert a voltage s/g to a proportional o/p current.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2 types of </a:t>
            </a:r>
            <a:r>
              <a:rPr lang="en-US" dirty="0" err="1"/>
              <a:t>ckt</a:t>
            </a:r>
            <a:r>
              <a:rPr lang="en-US" dirty="0"/>
              <a:t> possible :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LcPeriod"/>
            </a:pPr>
            <a:r>
              <a:rPr lang="en-US" dirty="0"/>
              <a:t>V-I converter with floating load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LcPeriod"/>
            </a:pPr>
            <a:r>
              <a:rPr lang="en-US" dirty="0"/>
              <a:t>V-I converter with grounded load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9344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32BEC2-C72F-9DB9-1369-7BC1ECCB5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+mj-lt"/>
              <a:buAutoNum type="romanLcPeriod"/>
            </a:pPr>
            <a:r>
              <a:rPr lang="en-US" sz="3400" b="1" u="sng" dirty="0">
                <a:latin typeface="+mn-lt"/>
              </a:rPr>
              <a:t>V-I converter with floating load</a:t>
            </a:r>
            <a:br>
              <a:rPr lang="en-US" sz="3400" dirty="0"/>
            </a:br>
            <a:endParaRPr lang="en-IN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F17188A-795C-58D4-CC06-2B4A7C8942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359691"/>
                <a:ext cx="6015361" cy="2786181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en-US" sz="2600" dirty="0"/>
                  <a:t>Here load Z</a:t>
                </a:r>
                <a:r>
                  <a:rPr lang="en-US" sz="2600" baseline="-25000" dirty="0"/>
                  <a:t>L</a:t>
                </a:r>
                <a:r>
                  <a:rPr lang="en-US" sz="2600" dirty="0"/>
                  <a:t> is floating. </a:t>
                </a:r>
              </a:p>
              <a:p>
                <a:pPr algn="just"/>
                <a:endParaRPr lang="en-US" sz="2600" dirty="0"/>
              </a:p>
              <a:p>
                <a:pPr algn="just"/>
                <a:r>
                  <a:rPr lang="en-US" sz="2600" dirty="0"/>
                  <a:t>Voltage at node a 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sz="2600" dirty="0"/>
                  <a:t>	v</a:t>
                </a:r>
                <a:r>
                  <a:rPr lang="en-US" sz="2600" baseline="-25000" dirty="0"/>
                  <a:t>i</a:t>
                </a:r>
                <a:r>
                  <a:rPr lang="en-US" sz="2600" dirty="0"/>
                  <a:t> = i</a:t>
                </a:r>
                <a:r>
                  <a:rPr lang="en-US" sz="2600" baseline="-25000" dirty="0"/>
                  <a:t>L</a:t>
                </a:r>
                <a:r>
                  <a:rPr lang="en-US" sz="2600" dirty="0"/>
                  <a:t>R</a:t>
                </a:r>
                <a:r>
                  <a:rPr lang="en-US" sz="2600" baseline="-25000" dirty="0"/>
                  <a:t>1 </a:t>
                </a:r>
                <a:r>
                  <a:rPr lang="en-US" sz="2600" dirty="0"/>
                  <a:t> as I</a:t>
                </a:r>
                <a:r>
                  <a:rPr lang="en-US" sz="2600" baseline="-25000" dirty="0"/>
                  <a:t>B</a:t>
                </a:r>
                <a:r>
                  <a:rPr lang="en-US" sz="2600" baseline="30000" dirty="0"/>
                  <a:t>- </a:t>
                </a:r>
                <a:r>
                  <a:rPr lang="en-US" sz="2600" dirty="0"/>
                  <a:t>=0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sz="2600" dirty="0">
                    <a:solidFill>
                      <a:srgbClr val="FF0000"/>
                    </a:solidFill>
                  </a:rPr>
                  <a:t>		</a:t>
                </a:r>
                <a:r>
                  <a:rPr lang="en-US" sz="2600" dirty="0" err="1">
                    <a:solidFill>
                      <a:srgbClr val="FF0000"/>
                    </a:solidFill>
                  </a:rPr>
                  <a:t>i</a:t>
                </a:r>
                <a:r>
                  <a:rPr lang="en-US" sz="2600" baseline="-25000" dirty="0" err="1">
                    <a:solidFill>
                      <a:srgbClr val="FF0000"/>
                    </a:solidFill>
                  </a:rPr>
                  <a:t>L</a:t>
                </a:r>
                <a:r>
                  <a:rPr lang="en-US" sz="2600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600" dirty="0">
                            <a:solidFill>
                              <a:srgbClr val="FF0000"/>
                            </a:solidFill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US" sz="2600" baseline="-25000" dirty="0">
                            <a:solidFill>
                              <a:srgbClr val="FF0000"/>
                            </a:solidFill>
                          </a:rPr>
                          <m:t>i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600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sz="2600" baseline="-25000" dirty="0">
                            <a:solidFill>
                              <a:srgbClr val="FF0000"/>
                            </a:solidFill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600" dirty="0">
                    <a:solidFill>
                      <a:srgbClr val="FF0000"/>
                    </a:solidFill>
                  </a:rPr>
                  <a:t> 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sz="2600" dirty="0"/>
                  <a:t> </a:t>
                </a:r>
              </a:p>
              <a:p>
                <a:pPr marL="0" indent="0" algn="just">
                  <a:buNone/>
                </a:pPr>
                <a:endParaRPr lang="en-US" sz="2600" dirty="0"/>
              </a:p>
              <a:p>
                <a:pPr marL="0" indent="0" algn="just">
                  <a:buNone/>
                </a:pPr>
                <a:endParaRPr lang="en-IN" sz="26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F17188A-795C-58D4-CC06-2B4A7C8942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359691"/>
                <a:ext cx="6015361" cy="2786181"/>
              </a:xfrm>
              <a:blipFill>
                <a:blip r:embed="rId2"/>
                <a:stretch>
                  <a:fillRect l="-1623" t="-3282" b="-120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0BBD6E-86FB-E2DB-3280-D0BCF685D4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8" t="5879" r="8209"/>
          <a:stretch/>
        </p:blipFill>
        <p:spPr>
          <a:xfrm>
            <a:off x="7412854" y="342916"/>
            <a:ext cx="4287916" cy="358336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B74379-8AA9-02A6-7994-A54555231F0A}"/>
                  </a:ext>
                </a:extLst>
              </p:cNvPr>
              <p:cNvSpPr txBox="1"/>
              <p:nvPr/>
            </p:nvSpPr>
            <p:spPr>
              <a:xfrm>
                <a:off x="838200" y="4653933"/>
                <a:ext cx="10786370" cy="1861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i</a:t>
                </a:r>
                <a:r>
                  <a:rPr lang="en-US" sz="2600" dirty="0"/>
                  <a:t>/p voltage v</a:t>
                </a:r>
                <a:r>
                  <a:rPr lang="en-US" sz="2600" baseline="-25000" dirty="0"/>
                  <a:t>i</a:t>
                </a:r>
                <a:r>
                  <a:rPr lang="en-US" sz="2600" dirty="0"/>
                  <a:t> is converted into an o/p current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600" dirty="0"/>
                          <m:t>v</m:t>
                        </m:r>
                        <m:r>
                          <m:rPr>
                            <m:nor/>
                          </m:rPr>
                          <a:rPr lang="en-US" sz="2600" baseline="-25000" dirty="0"/>
                          <m:t>i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600" dirty="0"/>
                          <m:t>R</m:t>
                        </m:r>
                        <m:r>
                          <m:rPr>
                            <m:nor/>
                          </m:rPr>
                          <a:rPr lang="en-US" sz="2600" baseline="-25000" dirty="0"/>
                          <m:t>1</m:t>
                        </m:r>
                      </m:den>
                    </m:f>
                  </m:oMath>
                </a14:m>
                <a:r>
                  <a:rPr lang="en-US" sz="2600" dirty="0"/>
                  <a:t> 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It may be seen that same current flows thru the s/g source &amp; load &amp; therefore s/g source should be capable of providing this load current.</a:t>
                </a:r>
              </a:p>
              <a:p>
                <a:endParaRPr lang="en-IN" sz="2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B74379-8AA9-02A6-7994-A54555231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53933"/>
                <a:ext cx="10786370" cy="1861151"/>
              </a:xfrm>
              <a:prstGeom prst="rect">
                <a:avLst/>
              </a:prstGeom>
              <a:blipFill>
                <a:blip r:embed="rId4"/>
                <a:stretch>
                  <a:fillRect l="-9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39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4EBD-4D44-6295-F5F5-EDA43372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>
                <a:latin typeface="+mn-lt"/>
              </a:rPr>
              <a:t>ii. V-I converter with grounded load</a:t>
            </a:r>
            <a:br>
              <a:rPr lang="en-US" dirty="0"/>
            </a:b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A71A80-8848-84A3-E23E-368DB74BC53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26130"/>
                <a:ext cx="5181600" cy="518773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V</a:t>
                </a:r>
                <a:r>
                  <a:rPr lang="en-US" baseline="-25000" dirty="0"/>
                  <a:t>1</a:t>
                </a:r>
                <a:r>
                  <a:rPr lang="en-US" dirty="0"/>
                  <a:t> be the voltage at node a.</a:t>
                </a:r>
              </a:p>
              <a:p>
                <a:r>
                  <a:rPr lang="en-US" dirty="0"/>
                  <a:t>KVL at node a</a:t>
                </a:r>
              </a:p>
              <a:p>
                <a:pPr marL="0" indent="0">
                  <a:buNone/>
                </a:pPr>
                <a:r>
                  <a:rPr lang="en-US" dirty="0"/>
                  <a:t>   i</a:t>
                </a:r>
                <a:r>
                  <a:rPr lang="en-US" baseline="-25000" dirty="0"/>
                  <a:t>1</a:t>
                </a:r>
                <a:r>
                  <a:rPr lang="en-US" dirty="0"/>
                  <a:t>+i</a:t>
                </a:r>
                <a:r>
                  <a:rPr lang="en-US" baseline="-25000" dirty="0"/>
                  <a:t>2</a:t>
                </a:r>
                <a:r>
                  <a:rPr lang="en-US" dirty="0"/>
                  <a:t> =</a:t>
                </a:r>
                <a:r>
                  <a:rPr lang="en-US" dirty="0" err="1"/>
                  <a:t>i</a:t>
                </a:r>
                <a:r>
                  <a:rPr lang="en-US" baseline="-25000" dirty="0" err="1"/>
                  <a:t>L</a:t>
                </a:r>
                <a:r>
                  <a:rPr lang="en-US" baseline="-25000" dirty="0"/>
                  <a:t>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i</m:t>
                        </m:r>
                        <m:r>
                          <m:rPr>
                            <m:nor/>
                          </m:rPr>
                          <a:rPr lang="en-US" dirty="0"/>
                          <m:t>−</m:t>
                        </m:r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0</m:t>
                        </m:r>
                        <m:r>
                          <m:rPr>
                            <m:nor/>
                          </m:rPr>
                          <a:rPr lang="en-US" dirty="0"/>
                          <m:t>−</m:t>
                        </m:r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aseline="-25000" dirty="0"/>
                  <a:t>L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v</a:t>
                </a:r>
                <a:r>
                  <a:rPr lang="en-US" baseline="-25000" dirty="0"/>
                  <a:t>1 </a:t>
                </a:r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i</m:t>
                        </m:r>
                        <m:r>
                          <m:rPr>
                            <m:nor/>
                          </m:rPr>
                          <a:rPr lang="en-US" dirty="0"/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0</m:t>
                        </m:r>
                        <m:r>
                          <m:rPr>
                            <m:nor/>
                          </m:rPr>
                          <a:rPr lang="en-US" dirty="0"/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L</m:t>
                        </m:r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:r>
                  <a:rPr lang="en-US" dirty="0"/>
                  <a:t>Op amp is used in non inverting mode, so gain = 1+ R/R = 2</a:t>
                </a:r>
              </a:p>
              <a:p>
                <a:pPr marL="0" indent="0">
                  <a:buNone/>
                </a:pPr>
                <a:r>
                  <a:rPr lang="en-US" dirty="0"/>
                  <a:t>o/p voltage v</a:t>
                </a:r>
                <a:r>
                  <a:rPr lang="en-US" baseline="-25000" dirty="0"/>
                  <a:t>0</a:t>
                </a:r>
                <a:r>
                  <a:rPr lang="en-US" dirty="0"/>
                  <a:t> = 2v</a:t>
                </a:r>
                <a:r>
                  <a:rPr lang="en-US" baseline="-25000" dirty="0"/>
                  <a:t>1</a:t>
                </a:r>
                <a:r>
                  <a:rPr lang="en-US" dirty="0"/>
                  <a:t> = v</a:t>
                </a:r>
                <a:r>
                  <a:rPr lang="en-US" baseline="-25000" dirty="0"/>
                  <a:t>i</a:t>
                </a:r>
                <a:r>
                  <a:rPr lang="en-US" dirty="0"/>
                  <a:t>+v</a:t>
                </a:r>
                <a:r>
                  <a:rPr lang="en-US" baseline="-25000" dirty="0"/>
                  <a:t>0</a:t>
                </a:r>
                <a:r>
                  <a:rPr lang="en-US" dirty="0"/>
                  <a:t>-i</a:t>
                </a:r>
                <a:r>
                  <a:rPr lang="en-US" baseline="-25000" dirty="0"/>
                  <a:t>L</a:t>
                </a:r>
                <a:r>
                  <a:rPr lang="en-US" dirty="0"/>
                  <a:t>R</a:t>
                </a:r>
              </a:p>
              <a:p>
                <a:pPr marL="0" indent="0">
                  <a:buNone/>
                </a:pPr>
                <a:r>
                  <a:rPr lang="en-US" dirty="0"/>
                  <a:t>v</a:t>
                </a:r>
                <a:r>
                  <a:rPr lang="en-US" baseline="-25000" dirty="0"/>
                  <a:t>i </a:t>
                </a:r>
                <a:r>
                  <a:rPr lang="en-US" dirty="0"/>
                  <a:t>= </a:t>
                </a:r>
                <a:r>
                  <a:rPr lang="en-US" dirty="0" err="1"/>
                  <a:t>i</a:t>
                </a:r>
                <a:r>
                  <a:rPr lang="en-US" baseline="-25000" dirty="0" err="1"/>
                  <a:t>L</a:t>
                </a:r>
                <a:r>
                  <a:rPr lang="en-US" dirty="0" err="1"/>
                  <a:t>R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		</a:t>
                </a:r>
                <a:r>
                  <a:rPr lang="en-US" dirty="0" err="1">
                    <a:solidFill>
                      <a:srgbClr val="FF0000"/>
                    </a:solidFill>
                  </a:rPr>
                  <a:t>i</a:t>
                </a:r>
                <a:r>
                  <a:rPr lang="en-US" baseline="-25000" dirty="0" err="1">
                    <a:solidFill>
                      <a:srgbClr val="FF0000"/>
                    </a:solidFill>
                  </a:rPr>
                  <a:t>L</a:t>
                </a:r>
                <a:r>
                  <a:rPr lang="en-US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F0000"/>
                            </a:solidFill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rgbClr val="FF0000"/>
                            </a:solidFill>
                          </a:rPr>
                          <m:t>i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A71A80-8848-84A3-E23E-368DB74BC5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26130"/>
                <a:ext cx="5181600" cy="5187734"/>
              </a:xfrm>
              <a:blipFill>
                <a:blip r:embed="rId2"/>
                <a:stretch>
                  <a:fillRect l="-2471" t="-27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6829CDD4-D97C-7A68-A6CF-ABB3660131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2" t="3862" r="20379" b="26034"/>
          <a:stretch/>
        </p:blipFill>
        <p:spPr>
          <a:xfrm>
            <a:off x="6646974" y="1864311"/>
            <a:ext cx="4232052" cy="3728621"/>
          </a:xfrm>
        </p:spPr>
      </p:pic>
    </p:spTree>
    <p:extLst>
      <p:ext uri="{BB962C8B-B14F-4D97-AF65-F5344CB8AC3E}">
        <p14:creationId xmlns:p14="http://schemas.microsoft.com/office/powerpoint/2010/main" val="878778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45CDA8-4667-DA7C-3783-946E251D0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F29EA4-79EA-58CE-C981-5B14790EC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600" dirty="0"/>
              <a:t>As the </a:t>
            </a:r>
            <a:r>
              <a:rPr lang="en-US" sz="3600" dirty="0" err="1"/>
              <a:t>i</a:t>
            </a:r>
            <a:r>
              <a:rPr lang="en-US" sz="3600" dirty="0"/>
              <a:t>/p impedance of a non inverting </a:t>
            </a:r>
            <a:r>
              <a:rPr lang="en-US" sz="3600" dirty="0" err="1"/>
              <a:t>ampr</a:t>
            </a:r>
            <a:r>
              <a:rPr lang="en-US" sz="3600" dirty="0"/>
              <a:t> is very high, this </a:t>
            </a:r>
            <a:r>
              <a:rPr lang="en-US" sz="3600" dirty="0" err="1"/>
              <a:t>ckt</a:t>
            </a:r>
            <a:r>
              <a:rPr lang="en-US" sz="3600" dirty="0"/>
              <a:t> has the advantage of drawing very little current from the source. </a:t>
            </a:r>
          </a:p>
          <a:p>
            <a:pPr algn="just"/>
            <a:r>
              <a:rPr lang="en-US" sz="3600" dirty="0"/>
              <a:t>V to I converter is used for low voltage dc and ac voltmeter, LED and Zener diode tester.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119243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6CD11-76AA-1D98-B935-9E79CCFE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u="sng" dirty="0">
                <a:solidFill>
                  <a:srgbClr val="FF0000"/>
                </a:solidFill>
                <a:latin typeface="+mn-lt"/>
              </a:rPr>
              <a:t>4.2. Current to voltage converter (</a:t>
            </a:r>
            <a:r>
              <a:rPr lang="en-US" sz="3000" b="1" u="sng" dirty="0" err="1">
                <a:solidFill>
                  <a:srgbClr val="FF0000"/>
                </a:solidFill>
                <a:latin typeface="+mn-lt"/>
              </a:rPr>
              <a:t>Transresistance</a:t>
            </a:r>
            <a:r>
              <a:rPr lang="en-US" sz="3000" b="1" u="sng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3000" b="1" u="sng" dirty="0" err="1">
                <a:solidFill>
                  <a:srgbClr val="FF0000"/>
                </a:solidFill>
                <a:latin typeface="+mn-lt"/>
              </a:rPr>
              <a:t>ampr</a:t>
            </a:r>
            <a:r>
              <a:rPr lang="en-US" sz="3000" b="1" u="sng" dirty="0">
                <a:solidFill>
                  <a:srgbClr val="FF0000"/>
                </a:solidFill>
                <a:latin typeface="+mn-lt"/>
              </a:rPr>
              <a:t>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07B39-F5E8-1033-F1F2-FE0D295ABA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033117" cy="4752728"/>
          </a:xfrm>
        </p:spPr>
        <p:txBody>
          <a:bodyPr/>
          <a:lstStyle/>
          <a:p>
            <a:pPr algn="just"/>
            <a:r>
              <a:rPr lang="en-US" dirty="0"/>
              <a:t>Photo cell, photo diode and photo voltaic cell give an o/p that is proportional to an incident radiant energy or light.</a:t>
            </a:r>
          </a:p>
          <a:p>
            <a:pPr algn="just"/>
            <a:r>
              <a:rPr lang="en-IN" dirty="0"/>
              <a:t>Current through these devices can be converted to V by using a I to V converter &amp; thereby the </a:t>
            </a:r>
            <a:r>
              <a:rPr lang="en-IN" dirty="0" err="1"/>
              <a:t>amnt</a:t>
            </a:r>
            <a:r>
              <a:rPr lang="en-IN" dirty="0"/>
              <a:t> of light or radiant energy incident on the photo device can be measured.</a:t>
            </a:r>
          </a:p>
          <a:p>
            <a:pPr algn="just"/>
            <a:r>
              <a:rPr lang="en-IN" dirty="0"/>
              <a:t>Here (-) </a:t>
            </a:r>
            <a:r>
              <a:rPr lang="en-IN" dirty="0" err="1"/>
              <a:t>i</a:t>
            </a:r>
            <a:r>
              <a:rPr lang="en-IN" dirty="0"/>
              <a:t>/p terminal is at virtual </a:t>
            </a:r>
            <a:r>
              <a:rPr lang="en-IN" dirty="0" err="1"/>
              <a:t>grnd</a:t>
            </a:r>
            <a:r>
              <a:rPr lang="en-IN" dirty="0"/>
              <a:t>.</a:t>
            </a:r>
          </a:p>
          <a:p>
            <a:pPr algn="just"/>
            <a:r>
              <a:rPr lang="en-IN" dirty="0"/>
              <a:t>So no current flows thru R</a:t>
            </a:r>
            <a:r>
              <a:rPr lang="en-IN" baseline="-25000" dirty="0"/>
              <a:t>s</a:t>
            </a:r>
            <a:r>
              <a:rPr lang="en-IN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B3D39D-D73E-7120-1F58-B85D008F22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6" r="11656" b="19477"/>
          <a:stretch/>
        </p:blipFill>
        <p:spPr>
          <a:xfrm>
            <a:off x="6775884" y="1706732"/>
            <a:ext cx="5093561" cy="3886200"/>
          </a:xfrm>
        </p:spPr>
      </p:pic>
    </p:spTree>
    <p:extLst>
      <p:ext uri="{BB962C8B-B14F-4D97-AF65-F5344CB8AC3E}">
        <p14:creationId xmlns:p14="http://schemas.microsoft.com/office/powerpoint/2010/main" val="3592384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D426F9-9FC7-7104-46D3-0FCD0F70F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49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1.Basic op amp applications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F15E7B-458B-AFE0-6216-752B776E9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>
                <a:solidFill>
                  <a:srgbClr val="FF0000"/>
                </a:solidFill>
              </a:rPr>
              <a:t>a. Scale changer/inverter </a:t>
            </a:r>
          </a:p>
          <a:p>
            <a:pPr marL="0" indent="0">
              <a:buNone/>
            </a:pPr>
            <a:endParaRPr lang="en-IN" u="sng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C42321-AC5F-DB34-61C1-5B0D9E611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580" y="2015303"/>
            <a:ext cx="5752049" cy="450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16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8022BA-3840-CCBD-9A0B-6152DFCE8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142" y="742549"/>
            <a:ext cx="10515600" cy="5640496"/>
          </a:xfrm>
        </p:spPr>
        <p:txBody>
          <a:bodyPr>
            <a:normAutofit/>
          </a:bodyPr>
          <a:lstStyle/>
          <a:p>
            <a:pPr algn="just"/>
            <a:r>
              <a:rPr lang="en-US" sz="3600" dirty="0"/>
              <a:t>i</a:t>
            </a:r>
            <a:r>
              <a:rPr lang="en-US" sz="3600" baseline="-25000" dirty="0"/>
              <a:t>s</a:t>
            </a:r>
            <a:r>
              <a:rPr lang="en-US" sz="3600" dirty="0"/>
              <a:t> flows thru f/b res R</a:t>
            </a:r>
            <a:r>
              <a:rPr lang="en-US" sz="3600" baseline="-25000" dirty="0"/>
              <a:t>f </a:t>
            </a:r>
            <a:r>
              <a:rPr lang="en-US" sz="3600" dirty="0"/>
              <a:t>.</a:t>
            </a:r>
          </a:p>
          <a:p>
            <a:pPr algn="just"/>
            <a:r>
              <a:rPr lang="en-US" sz="3600" dirty="0"/>
              <a:t>o/p Voltage V</a:t>
            </a:r>
            <a:r>
              <a:rPr lang="en-US" sz="3600" baseline="-25000" dirty="0"/>
              <a:t>0 </a:t>
            </a:r>
            <a:r>
              <a:rPr lang="en-US" sz="3600" dirty="0"/>
              <a:t>= -i</a:t>
            </a:r>
            <a:r>
              <a:rPr lang="en-US" sz="3600" baseline="-25000" dirty="0"/>
              <a:t>s</a:t>
            </a:r>
            <a:r>
              <a:rPr lang="en-US" sz="3600" dirty="0"/>
              <a:t> R</a:t>
            </a:r>
            <a:r>
              <a:rPr lang="en-US" sz="3600" baseline="-25000" dirty="0"/>
              <a:t>f</a:t>
            </a:r>
            <a:r>
              <a:rPr lang="en-US" sz="3600" dirty="0"/>
              <a:t> </a:t>
            </a:r>
          </a:p>
          <a:p>
            <a:pPr algn="just"/>
            <a:r>
              <a:rPr lang="en-US" sz="3600" dirty="0"/>
              <a:t>Lowest current that this </a:t>
            </a:r>
            <a:r>
              <a:rPr lang="en-US" sz="3600" dirty="0" err="1"/>
              <a:t>ckt</a:t>
            </a:r>
            <a:r>
              <a:rPr lang="en-US" sz="3600" dirty="0"/>
              <a:t> can measure will depend upon bias current I</a:t>
            </a:r>
            <a:r>
              <a:rPr lang="en-US" sz="3600" baseline="-25000" dirty="0"/>
              <a:t>B</a:t>
            </a:r>
            <a:r>
              <a:rPr lang="en-US" sz="3600" dirty="0"/>
              <a:t> of the op amp.</a:t>
            </a:r>
          </a:p>
          <a:p>
            <a:pPr algn="just"/>
            <a:r>
              <a:rPr lang="en-US" sz="3600" dirty="0"/>
              <a:t>This means that µA741 (I</a:t>
            </a:r>
            <a:r>
              <a:rPr lang="en-US" sz="3600" baseline="-25000" dirty="0"/>
              <a:t>B</a:t>
            </a:r>
            <a:r>
              <a:rPr lang="en-US" sz="3600" dirty="0"/>
              <a:t> = 3nA) can be used to detect lower currents.</a:t>
            </a:r>
          </a:p>
          <a:p>
            <a:pPr algn="just"/>
            <a:r>
              <a:rPr lang="en-US" sz="3600" dirty="0"/>
              <a:t>R</a:t>
            </a:r>
            <a:r>
              <a:rPr lang="en-US" sz="3600" baseline="-25000" dirty="0"/>
              <a:t>f</a:t>
            </a:r>
            <a:r>
              <a:rPr lang="en-US" sz="3600" dirty="0"/>
              <a:t> sometimes shunted with capacitor C</a:t>
            </a:r>
            <a:r>
              <a:rPr lang="en-US" sz="3600" baseline="-25000" dirty="0"/>
              <a:t>f</a:t>
            </a:r>
            <a:r>
              <a:rPr lang="en-US" sz="3600" dirty="0"/>
              <a:t> to reduce high </a:t>
            </a:r>
            <a:r>
              <a:rPr lang="en-US" sz="3600" dirty="0" err="1"/>
              <a:t>freq</a:t>
            </a:r>
            <a:r>
              <a:rPr lang="en-US" sz="3600" dirty="0"/>
              <a:t> noise and the possibility of oscillations.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49029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C0EB2-C36E-0219-561D-D9FCDF2A7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5. Differentiator </a:t>
            </a:r>
            <a:endParaRPr lang="en-IN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95051C-9484-8B18-FEB0-7912F27922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Ckt performs differentiation.</a:t>
                </a:r>
              </a:p>
              <a:p>
                <a:pPr marL="0" indent="0">
                  <a:buNone/>
                </a:pPr>
                <a:r>
                  <a:rPr lang="en-IN" sz="3200" u="sng" dirty="0"/>
                  <a:t>Analysis  </a:t>
                </a:r>
              </a:p>
              <a:p>
                <a:r>
                  <a:rPr lang="en-IN" sz="3200" dirty="0"/>
                  <a:t>Node N is at virtual </a:t>
                </a:r>
                <a:r>
                  <a:rPr lang="en-IN" sz="3200" dirty="0" err="1"/>
                  <a:t>grnd</a:t>
                </a:r>
                <a:r>
                  <a:rPr lang="en-IN" sz="3200" dirty="0"/>
                  <a:t> potential.  </a:t>
                </a:r>
                <a:r>
                  <a:rPr lang="en-IN" sz="3200" dirty="0" err="1"/>
                  <a:t>v</a:t>
                </a:r>
                <a:r>
                  <a:rPr lang="en-IN" sz="3200" baseline="-25000" dirty="0" err="1"/>
                  <a:t>N</a:t>
                </a:r>
                <a:r>
                  <a:rPr lang="en-IN" sz="3200" dirty="0"/>
                  <a:t> =0</a:t>
                </a:r>
              </a:p>
              <a:p>
                <a:r>
                  <a:rPr lang="en-IN" sz="3200" dirty="0"/>
                  <a:t>Current thru capacitor </a:t>
                </a:r>
              </a:p>
              <a:p>
                <a:pPr marL="0" indent="0">
                  <a:buNone/>
                </a:pPr>
                <a:r>
                  <a:rPr lang="en-IN" sz="3200" dirty="0" err="1"/>
                  <a:t>i</a:t>
                </a:r>
                <a:r>
                  <a:rPr lang="en-IN" sz="3200" baseline="-25000" dirty="0" err="1"/>
                  <a:t>c</a:t>
                </a:r>
                <a:r>
                  <a:rPr lang="en-IN" sz="3200" dirty="0"/>
                  <a:t> = C</a:t>
                </a:r>
                <a:r>
                  <a:rPr lang="en-IN" sz="3200" baseline="-25000" dirty="0"/>
                  <a:t>1</a:t>
                </a:r>
                <a:r>
                  <a:rPr lang="en-IN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IN" sz="3200" dirty="0"/>
                  <a:t> (v</a:t>
                </a:r>
                <a:r>
                  <a:rPr lang="en-IN" sz="3200" baseline="-25000" dirty="0"/>
                  <a:t>i</a:t>
                </a:r>
                <a:r>
                  <a:rPr lang="en-IN" sz="3200" dirty="0"/>
                  <a:t> – </a:t>
                </a:r>
                <a:r>
                  <a:rPr lang="en-IN" sz="3200" dirty="0" err="1"/>
                  <a:t>v</a:t>
                </a:r>
                <a:r>
                  <a:rPr lang="en-IN" sz="3200" baseline="-25000" dirty="0" err="1"/>
                  <a:t>N</a:t>
                </a:r>
                <a:r>
                  <a:rPr lang="en-IN" sz="3200" dirty="0"/>
                  <a:t>) </a:t>
                </a:r>
              </a:p>
              <a:p>
                <a:pPr marL="0" indent="0">
                  <a:buNone/>
                </a:pPr>
                <a:r>
                  <a:rPr lang="en-IN" sz="3200" dirty="0"/>
                  <a:t>   = C</a:t>
                </a:r>
                <a:r>
                  <a:rPr lang="en-IN" sz="3200" baseline="-25000" dirty="0"/>
                  <a:t>1</a:t>
                </a:r>
                <a:r>
                  <a:rPr lang="en-IN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nor/>
                          </m:rPr>
                          <a:rPr lang="en-IN" sz="3200" dirty="0"/>
                          <m:t>v</m:t>
                        </m:r>
                        <m:r>
                          <m:rPr>
                            <m:nor/>
                          </m:rPr>
                          <a:rPr lang="en-IN" sz="3200" baseline="-25000" dirty="0"/>
                          <m:t>i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IN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95051C-9484-8B18-FEB0-7912F27922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059" t="-2941" r="-1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C86B87-6C7C-E9AB-A6EA-AE494107CF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2272052"/>
            <a:ext cx="5741633" cy="4288546"/>
          </a:xfrm>
        </p:spPr>
      </p:pic>
    </p:spTree>
    <p:extLst>
      <p:ext uri="{BB962C8B-B14F-4D97-AF65-F5344CB8AC3E}">
        <p14:creationId xmlns:p14="http://schemas.microsoft.com/office/powerpoint/2010/main" val="4065966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AAEA9C8-4A3C-F821-B83A-6682D2864C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8301" y="502851"/>
                <a:ext cx="10515600" cy="6146523"/>
              </a:xfrm>
            </p:spPr>
            <p:txBody>
              <a:bodyPr/>
              <a:lstStyle/>
              <a:p>
                <a:r>
                  <a:rPr lang="en-US" dirty="0"/>
                  <a:t>Current thru f/b res </a:t>
                </a:r>
                <a:r>
                  <a:rPr lang="en-US" dirty="0" err="1"/>
                  <a:t>i</a:t>
                </a:r>
                <a:r>
                  <a:rPr lang="en-US" baseline="-25000" dirty="0" err="1"/>
                  <a:t>F</a:t>
                </a:r>
                <a:r>
                  <a:rPr lang="en-US" dirty="0"/>
                  <a:t> = v</a:t>
                </a:r>
                <a:r>
                  <a:rPr lang="en-US" baseline="-25000" dirty="0"/>
                  <a:t>0</a:t>
                </a:r>
                <a:r>
                  <a:rPr lang="en-US" dirty="0"/>
                  <a:t> / R</a:t>
                </a:r>
                <a:r>
                  <a:rPr lang="en-US" baseline="-25000" dirty="0"/>
                  <a:t>F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No current flows into op amp.</a:t>
                </a:r>
              </a:p>
              <a:p>
                <a:r>
                  <a:rPr lang="en-US" dirty="0"/>
                  <a:t>Nodal </a:t>
                </a:r>
                <a:r>
                  <a:rPr lang="en-US" dirty="0" err="1"/>
                  <a:t>eqn</a:t>
                </a:r>
                <a:r>
                  <a:rPr lang="en-US" dirty="0"/>
                  <a:t> at N </a:t>
                </a:r>
              </a:p>
              <a:p>
                <a:pPr marL="0" indent="0">
                  <a:buNone/>
                </a:pPr>
                <a:r>
                  <a:rPr lang="en-IN" dirty="0"/>
                  <a:t>C</a:t>
                </a:r>
                <a:r>
                  <a:rPr lang="en-IN" baseline="-25000" dirty="0"/>
                  <a:t>1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nor/>
                          </m:rPr>
                          <a:rPr lang="en-IN" dirty="0"/>
                          <m:t>v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i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0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den>
                    </m:f>
                  </m:oMath>
                </a14:m>
                <a:r>
                  <a:rPr lang="en-US" dirty="0"/>
                  <a:t>  =0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                  </a:t>
                </a:r>
                <a:r>
                  <a:rPr lang="en-US" b="1" dirty="0">
                    <a:solidFill>
                      <a:srgbClr val="FF0000"/>
                    </a:solidFill>
                  </a:rPr>
                  <a:t>v</a:t>
                </a:r>
                <a:r>
                  <a:rPr lang="en-US" b="1" baseline="-25000" dirty="0">
                    <a:solidFill>
                      <a:srgbClr val="FF0000"/>
                    </a:solidFill>
                  </a:rPr>
                  <a:t>0 </a:t>
                </a:r>
                <a:r>
                  <a:rPr lang="en-US" b="1" dirty="0">
                    <a:solidFill>
                      <a:srgbClr val="FF0000"/>
                    </a:solidFill>
                  </a:rPr>
                  <a:t> = -R</a:t>
                </a:r>
                <a:r>
                  <a:rPr lang="en-US" b="1" baseline="-25000" dirty="0">
                    <a:solidFill>
                      <a:srgbClr val="FF0000"/>
                    </a:solidFill>
                  </a:rPr>
                  <a:t>F </a:t>
                </a:r>
                <a:r>
                  <a:rPr lang="en-IN" b="1" dirty="0">
                    <a:solidFill>
                      <a:srgbClr val="FF0000"/>
                    </a:solidFill>
                  </a:rPr>
                  <a:t>C</a:t>
                </a:r>
                <a:r>
                  <a:rPr lang="en-IN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IN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IN" b="1" baseline="-25000" dirty="0">
                            <a:solidFill>
                              <a:srgbClr val="FF0000"/>
                            </a:solidFill>
                          </a:rPr>
                          <m:t>i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 </a:t>
                </a:r>
              </a:p>
              <a:p>
                <a:r>
                  <a:rPr lang="en-US" dirty="0"/>
                  <a:t>Thus o/p V is a constant (</a:t>
                </a:r>
                <a:r>
                  <a:rPr lang="en-US" b="1" dirty="0">
                    <a:solidFill>
                      <a:srgbClr val="FF0000"/>
                    </a:solidFill>
                  </a:rPr>
                  <a:t>-R</a:t>
                </a:r>
                <a:r>
                  <a:rPr lang="en-US" b="1" baseline="-25000" dirty="0">
                    <a:solidFill>
                      <a:srgbClr val="FF0000"/>
                    </a:solidFill>
                  </a:rPr>
                  <a:t>F </a:t>
                </a:r>
                <a:r>
                  <a:rPr lang="en-IN" b="1" dirty="0">
                    <a:solidFill>
                      <a:srgbClr val="FF0000"/>
                    </a:solidFill>
                  </a:rPr>
                  <a:t>C</a:t>
                </a:r>
                <a:r>
                  <a:rPr lang="en-IN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IN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) times the derivative of </a:t>
                </a:r>
                <a:r>
                  <a:rPr lang="en-US" dirty="0" err="1"/>
                  <a:t>i</a:t>
                </a:r>
                <a:r>
                  <a:rPr lang="en-US" dirty="0"/>
                  <a:t>/p voltage.</a:t>
                </a:r>
              </a:p>
              <a:p>
                <a:r>
                  <a:rPr lang="en-US" dirty="0"/>
                  <a:t>(-) sign indicates that a 180 deg phase shift of o/p waveform </a:t>
                </a:r>
                <a:r>
                  <a:rPr lang="en-US" dirty="0" err="1"/>
                  <a:t>wrto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/p.</a:t>
                </a:r>
              </a:p>
              <a:p>
                <a:r>
                  <a:rPr lang="en-US" dirty="0"/>
                  <a:t>Phasor </a:t>
                </a:r>
                <a:r>
                  <a:rPr lang="en-US" dirty="0" err="1"/>
                  <a:t>eqvt</a:t>
                </a:r>
                <a:r>
                  <a:rPr lang="en-US" dirty="0"/>
                  <a:t> of above </a:t>
                </a:r>
                <a:r>
                  <a:rPr lang="en-US" dirty="0" err="1"/>
                  <a:t>eqn</a:t>
                </a:r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FF0000"/>
                    </a:solidFill>
                  </a:rPr>
                  <a:t>V</a:t>
                </a:r>
                <a:r>
                  <a:rPr lang="en-US" b="1" baseline="-25000" dirty="0">
                    <a:solidFill>
                      <a:srgbClr val="FF0000"/>
                    </a:solidFill>
                  </a:rPr>
                  <a:t>0</a:t>
                </a:r>
                <a:r>
                  <a:rPr lang="en-US" b="1" dirty="0">
                    <a:solidFill>
                      <a:srgbClr val="FF0000"/>
                    </a:solidFill>
                  </a:rPr>
                  <a:t>(s) = -R</a:t>
                </a:r>
                <a:r>
                  <a:rPr lang="en-US" b="1" baseline="-25000" dirty="0">
                    <a:solidFill>
                      <a:srgbClr val="FF0000"/>
                    </a:solidFill>
                  </a:rPr>
                  <a:t>F </a:t>
                </a:r>
                <a:r>
                  <a:rPr lang="en-IN" b="1" dirty="0">
                    <a:solidFill>
                      <a:srgbClr val="FF0000"/>
                    </a:solidFill>
                  </a:rPr>
                  <a:t>C</a:t>
                </a:r>
                <a:r>
                  <a:rPr lang="en-IN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IN" b="1" dirty="0">
                    <a:solidFill>
                      <a:srgbClr val="FF0000"/>
                    </a:solidFill>
                  </a:rPr>
                  <a:t> </a:t>
                </a:r>
                <a:r>
                  <a:rPr lang="en-IN" b="1" dirty="0" err="1">
                    <a:solidFill>
                      <a:srgbClr val="FF0000"/>
                    </a:solidFill>
                  </a:rPr>
                  <a:t>sV</a:t>
                </a:r>
                <a:r>
                  <a:rPr lang="en-IN" b="1" baseline="-25000" dirty="0" err="1">
                    <a:solidFill>
                      <a:srgbClr val="FF0000"/>
                    </a:solidFill>
                  </a:rPr>
                  <a:t>i</a:t>
                </a:r>
                <a:r>
                  <a:rPr lang="en-IN" b="1" dirty="0">
                    <a:solidFill>
                      <a:srgbClr val="FF0000"/>
                    </a:solidFill>
                  </a:rPr>
                  <a:t>(s)  </a:t>
                </a:r>
              </a:p>
              <a:p>
                <a:r>
                  <a:rPr lang="en-IN" dirty="0"/>
                  <a:t>V</a:t>
                </a:r>
                <a:r>
                  <a:rPr lang="en-IN" baseline="-25000" dirty="0"/>
                  <a:t>0 </a:t>
                </a:r>
                <a:r>
                  <a:rPr lang="en-IN" dirty="0"/>
                  <a:t> &amp; V</a:t>
                </a:r>
                <a:r>
                  <a:rPr lang="en-IN" baseline="-25000" dirty="0"/>
                  <a:t>i</a:t>
                </a:r>
                <a:r>
                  <a:rPr lang="en-IN" dirty="0"/>
                  <a:t> is the phasor representation of v</a:t>
                </a:r>
                <a:r>
                  <a:rPr lang="en-IN" baseline="-25000" dirty="0"/>
                  <a:t>0</a:t>
                </a:r>
                <a:r>
                  <a:rPr lang="en-IN" dirty="0"/>
                  <a:t> &amp; v</a:t>
                </a:r>
                <a:r>
                  <a:rPr lang="en-IN" baseline="-25000" dirty="0"/>
                  <a:t>i</a:t>
                </a:r>
                <a:r>
                  <a:rPr lang="en-IN" dirty="0"/>
                  <a:t>.</a:t>
                </a:r>
              </a:p>
              <a:p>
                <a:r>
                  <a:rPr lang="en-IN" dirty="0"/>
                  <a:t>In steady state, put </a:t>
                </a:r>
                <a:r>
                  <a:rPr lang="en-IN" dirty="0">
                    <a:solidFill>
                      <a:srgbClr val="FF0000"/>
                    </a:solidFill>
                  </a:rPr>
                  <a:t>s=j</a:t>
                </a:r>
                <a:r>
                  <a:rPr lang="el-GR" dirty="0">
                    <a:solidFill>
                      <a:srgbClr val="FF0000"/>
                    </a:solidFill>
                  </a:rPr>
                  <a:t>ω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AAEA9C8-4A3C-F821-B83A-6682D2864C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8301" y="502851"/>
                <a:ext cx="10515600" cy="6146523"/>
              </a:xfrm>
              <a:blipFill>
                <a:blip r:embed="rId2"/>
                <a:stretch>
                  <a:fillRect l="-1159" t="-1586" r="-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1594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F35CDF-31DD-4423-2517-CCB69A6C53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56118"/>
                <a:ext cx="10515600" cy="590682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Magnitude of gain A of </a:t>
                </a:r>
                <a:r>
                  <a:rPr lang="en-US" dirty="0" err="1"/>
                  <a:t>differntiator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|A| = |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V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0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V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en-IN" dirty="0"/>
                  <a:t> | = |-j</a:t>
                </a:r>
                <a:r>
                  <a:rPr lang="el-GR" dirty="0"/>
                  <a:t>ω</a:t>
                </a:r>
                <a:r>
                  <a:rPr lang="en-US" dirty="0"/>
                  <a:t>R</a:t>
                </a:r>
                <a:r>
                  <a:rPr lang="en-US" baseline="-25000" dirty="0"/>
                  <a:t>F</a:t>
                </a:r>
                <a:r>
                  <a:rPr lang="en-US" dirty="0"/>
                  <a:t>C</a:t>
                </a:r>
                <a:r>
                  <a:rPr lang="en-US" baseline="-25000" dirty="0"/>
                  <a:t>1</a:t>
                </a:r>
                <a:r>
                  <a:rPr lang="en-US" dirty="0"/>
                  <a:t>|  = </a:t>
                </a:r>
                <a:r>
                  <a:rPr lang="el-GR" dirty="0"/>
                  <a:t>ω</a:t>
                </a:r>
                <a:r>
                  <a:rPr lang="en-US" dirty="0"/>
                  <a:t>R</a:t>
                </a:r>
                <a:r>
                  <a:rPr lang="en-US" baseline="-25000" dirty="0"/>
                  <a:t>F</a:t>
                </a:r>
                <a:r>
                  <a:rPr lang="en-US" dirty="0"/>
                  <a:t>C</a:t>
                </a:r>
                <a:r>
                  <a:rPr lang="en-US" baseline="-25000" dirty="0"/>
                  <a:t>1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		|A| = </a:t>
                </a:r>
                <a:r>
                  <a:rPr lang="el-GR" dirty="0">
                    <a:solidFill>
                      <a:srgbClr val="FF0000"/>
                    </a:solidFill>
                  </a:rPr>
                  <a:t>ω</a:t>
                </a:r>
                <a:r>
                  <a:rPr lang="en-US" dirty="0">
                    <a:solidFill>
                      <a:srgbClr val="FF0000"/>
                    </a:solidFill>
                  </a:rPr>
                  <a:t>R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F</a:t>
                </a:r>
                <a:r>
                  <a:rPr lang="en-US" dirty="0">
                    <a:solidFill>
                      <a:srgbClr val="FF0000"/>
                    </a:solidFill>
                  </a:rPr>
                  <a:t>C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1</a:t>
                </a:r>
              </a:p>
              <a:p>
                <a:pPr marL="0" indent="0">
                  <a:buNone/>
                </a:pPr>
                <a:r>
                  <a:rPr lang="en-US" dirty="0"/>
                  <a:t>From this </a:t>
                </a:r>
                <a:r>
                  <a:rPr lang="en-US" dirty="0" err="1"/>
                  <a:t>eqn</a:t>
                </a:r>
                <a:r>
                  <a:rPr lang="en-US" dirty="0"/>
                  <a:t>, we can draw the </a:t>
                </a:r>
                <a:r>
                  <a:rPr lang="en-US" dirty="0" err="1"/>
                  <a:t>freq</a:t>
                </a:r>
                <a:r>
                  <a:rPr lang="en-US" dirty="0"/>
                  <a:t> response of op amp differentiator.</a:t>
                </a:r>
              </a:p>
              <a:p>
                <a:pPr marL="0" indent="0">
                  <a:buNone/>
                </a:pPr>
                <a:r>
                  <a:rPr lang="en-US" dirty="0"/>
                  <a:t>This </a:t>
                </a:r>
                <a:r>
                  <a:rPr lang="en-US" dirty="0" err="1"/>
                  <a:t>eqn</a:t>
                </a:r>
                <a:r>
                  <a:rPr lang="en-US" dirty="0"/>
                  <a:t> can be rewritten as |A|=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f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a</m:t>
                        </m:r>
                      </m:den>
                    </m:f>
                  </m:oMath>
                </a14:m>
                <a:r>
                  <a:rPr lang="en-IN" dirty="0"/>
                  <a:t>  </a:t>
                </a:r>
              </a:p>
              <a:p>
                <a:pPr marL="0" indent="0">
                  <a:buNone/>
                </a:pPr>
                <a:r>
                  <a:rPr lang="en-IN" dirty="0"/>
                  <a:t>Where </a:t>
                </a:r>
                <a:r>
                  <a:rPr lang="en-US" dirty="0"/>
                  <a:t>f</a:t>
                </a:r>
                <a:r>
                  <a:rPr lang="en-US" baseline="-25000" dirty="0"/>
                  <a:t>a</a:t>
                </a:r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F</m:t>
                        </m:r>
                        <m:r>
                          <m:rPr>
                            <m:nor/>
                          </m:rPr>
                          <a:rPr lang="en-US" dirty="0"/>
                          <m:t>C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1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At f = f</a:t>
                </a:r>
                <a:r>
                  <a:rPr lang="en-IN" baseline="-25000" dirty="0"/>
                  <a:t>a</a:t>
                </a:r>
                <a:r>
                  <a:rPr lang="en-IN" dirty="0"/>
                  <a:t>, |A| =1   </a:t>
                </a:r>
                <a:r>
                  <a:rPr lang="en-IN" dirty="0" err="1"/>
                  <a:t>ie</a:t>
                </a:r>
                <a:r>
                  <a:rPr lang="en-IN" dirty="0"/>
                  <a:t> 0 dB  &amp; gain increases at a rate of +20dB/decade.</a:t>
                </a:r>
              </a:p>
              <a:p>
                <a:pPr marL="0" indent="0">
                  <a:buNone/>
                </a:pPr>
                <a:r>
                  <a:rPr lang="en-IN" dirty="0"/>
                  <a:t>Thus at high </a:t>
                </a:r>
                <a:r>
                  <a:rPr lang="en-IN" dirty="0" err="1"/>
                  <a:t>freq</a:t>
                </a:r>
                <a:r>
                  <a:rPr lang="en-IN" dirty="0"/>
                  <a:t>, a differentiator may become unstable &amp; break into oscillation.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F35CDF-31DD-4423-2517-CCB69A6C53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56118"/>
                <a:ext cx="10515600" cy="5906826"/>
              </a:xfrm>
              <a:blipFill>
                <a:blip r:embed="rId2"/>
                <a:stretch>
                  <a:fillRect l="-1217" t="-16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9304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9543D0-E05A-9C40-8302-495118D478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73873"/>
                <a:ext cx="10515600" cy="5915703"/>
              </a:xfrm>
            </p:spPr>
            <p:txBody>
              <a:bodyPr/>
              <a:lstStyle/>
              <a:p>
                <a:pPr algn="just"/>
                <a:r>
                  <a:rPr lang="en-US" dirty="0">
                    <a:solidFill>
                      <a:schemeClr val="tx1"/>
                    </a:solidFill>
                  </a:rPr>
                  <a:t>One more problem in basic op amp differentiator  is that , the input impedance {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>
                            <a:solidFill>
                              <a:schemeClr val="tx1"/>
                            </a:solidFill>
                          </a:rPr>
                          <m:t>ω</m:t>
                        </m:r>
                        <m:r>
                          <m:rPr>
                            <m:nor/>
                          </m:rPr>
                          <a:rPr lang="en-US" b="1" dirty="0">
                            <a:solidFill>
                              <a:schemeClr val="tx1"/>
                            </a:solidFill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chemeClr val="tx1"/>
                            </a:solidFill>
                          </a:rPr>
                          <m:t>1</m:t>
                        </m:r>
                      </m:den>
                    </m:f>
                  </m:oMath>
                </a14:m>
                <a:r>
                  <a:rPr lang="en-IN" b="1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>
                            <a:solidFill>
                              <a:schemeClr val="tx1"/>
                            </a:solidFill>
                          </a:rPr>
                          <m:t>2</m:t>
                        </m:r>
                        <m:r>
                          <a:rPr lang="el-G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chemeClr val="tx1"/>
                            </a:solidFill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b="1" dirty="0">
                            <a:solidFill>
                              <a:schemeClr val="tx1"/>
                            </a:solidFill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chemeClr val="tx1"/>
                            </a:solidFill>
                          </a:rPr>
                          <m:t>1</m:t>
                        </m:r>
                      </m:den>
                    </m:f>
                  </m:oMath>
                </a14:m>
                <a:r>
                  <a:rPr lang="en-IN" b="1" dirty="0">
                    <a:solidFill>
                      <a:schemeClr val="tx1"/>
                    </a:solidFill>
                  </a:rPr>
                  <a:t> </a:t>
                </a:r>
                <a:r>
                  <a:rPr lang="en-IN" dirty="0">
                    <a:solidFill>
                      <a:schemeClr val="tx1"/>
                    </a:solidFill>
                  </a:rPr>
                  <a:t>} decreases with increase in freq. </a:t>
                </a:r>
              </a:p>
              <a:p>
                <a:pPr algn="just"/>
                <a:r>
                  <a:rPr lang="en-IN" dirty="0">
                    <a:solidFill>
                      <a:schemeClr val="tx1"/>
                    </a:solidFill>
                  </a:rPr>
                  <a:t>Thus making the </a:t>
                </a:r>
                <a:r>
                  <a:rPr lang="en-IN" dirty="0" err="1">
                    <a:solidFill>
                      <a:schemeClr val="tx1"/>
                    </a:solidFill>
                  </a:rPr>
                  <a:t>ckt</a:t>
                </a:r>
                <a:r>
                  <a:rPr lang="en-IN" dirty="0">
                    <a:solidFill>
                      <a:schemeClr val="tx1"/>
                    </a:solidFill>
                  </a:rPr>
                  <a:t> sensitive to high </a:t>
                </a:r>
                <a:r>
                  <a:rPr lang="en-IN" dirty="0" err="1">
                    <a:solidFill>
                      <a:schemeClr val="tx1"/>
                    </a:solidFill>
                  </a:rPr>
                  <a:t>freq</a:t>
                </a:r>
                <a:r>
                  <a:rPr lang="en-IN" dirty="0">
                    <a:solidFill>
                      <a:schemeClr val="tx1"/>
                    </a:solidFill>
                  </a:rPr>
                  <a:t> noise.</a:t>
                </a:r>
              </a:p>
              <a:p>
                <a:pPr algn="just"/>
                <a:endParaRPr lang="en-IN" dirty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r>
                  <a:rPr lang="en-IN" u="sng" dirty="0">
                    <a:solidFill>
                      <a:srgbClr val="FF0000"/>
                    </a:solidFill>
                  </a:rPr>
                  <a:t>PRACTICAL DIFFERENTIATOR </a:t>
                </a:r>
              </a:p>
              <a:p>
                <a:pPr algn="just"/>
                <a:r>
                  <a:rPr lang="en-IN" dirty="0">
                    <a:solidFill>
                      <a:schemeClr val="tx1"/>
                    </a:solidFill>
                  </a:rPr>
                  <a:t>Eliminates the problem of instability and high </a:t>
                </a:r>
                <a:r>
                  <a:rPr lang="en-IN" dirty="0" err="1">
                    <a:solidFill>
                      <a:schemeClr val="tx1"/>
                    </a:solidFill>
                  </a:rPr>
                  <a:t>freq</a:t>
                </a:r>
                <a:r>
                  <a:rPr lang="en-IN" dirty="0">
                    <a:solidFill>
                      <a:schemeClr val="tx1"/>
                    </a:solidFill>
                  </a:rPr>
                  <a:t> noise.</a:t>
                </a:r>
              </a:p>
              <a:p>
                <a:pPr algn="just"/>
                <a:r>
                  <a:rPr lang="en-US" b="0" i="0" dirty="0">
                    <a:solidFill>
                      <a:schemeClr val="tx1"/>
                    </a:solidFill>
                    <a:effectLst/>
                    <a:ea typeface="Open Sans" panose="020B0606030504020204" pitchFamily="34" charset="0"/>
                    <a:cs typeface="Open Sans" panose="020B0606030504020204" pitchFamily="34" charset="0"/>
                  </a:rPr>
                  <a:t>The addition of resistor R</a:t>
                </a:r>
                <a:r>
                  <a:rPr lang="en-US" b="0" i="0" baseline="-25000" dirty="0">
                    <a:solidFill>
                      <a:schemeClr val="tx1"/>
                    </a:solidFill>
                    <a:effectLst/>
                    <a:ea typeface="Open Sans" panose="020B0606030504020204" pitchFamily="34" charset="0"/>
                    <a:cs typeface="Open Sans" panose="020B0606030504020204" pitchFamily="34" charset="0"/>
                  </a:rPr>
                  <a:t>1</a:t>
                </a:r>
                <a:r>
                  <a:rPr lang="en-US" b="0" i="0" dirty="0">
                    <a:solidFill>
                      <a:schemeClr val="tx1"/>
                    </a:solidFill>
                    <a:effectLst/>
                    <a:ea typeface="Open Sans" panose="020B0606030504020204" pitchFamily="34" charset="0"/>
                    <a:cs typeface="Open Sans" panose="020B0606030504020204" pitchFamily="34" charset="0"/>
                  </a:rPr>
                  <a:t> and capacitor C</a:t>
                </a:r>
                <a:r>
                  <a:rPr lang="en-US" b="0" i="0" baseline="-25000" dirty="0">
                    <a:solidFill>
                      <a:schemeClr val="tx1"/>
                    </a:solidFill>
                    <a:effectLst/>
                    <a:ea typeface="Open Sans" panose="020B0606030504020204" pitchFamily="34" charset="0"/>
                    <a:cs typeface="Open Sans" panose="020B0606030504020204" pitchFamily="34" charset="0"/>
                  </a:rPr>
                  <a:t>F</a:t>
                </a:r>
                <a:r>
                  <a:rPr lang="en-US" b="0" i="0" dirty="0">
                    <a:solidFill>
                      <a:schemeClr val="tx1"/>
                    </a:solidFill>
                    <a:effectLst/>
                    <a:ea typeface="Open Sans" panose="020B0606030504020204" pitchFamily="34" charset="0"/>
                    <a:cs typeface="Open Sans" panose="020B0606030504020204" pitchFamily="34" charset="0"/>
                  </a:rPr>
                  <a:t> stabilizes the circuit at higher frequencies, and also reduces the effect of noise on the circuit.</a:t>
                </a:r>
                <a:endParaRPr lang="en-IN" dirty="0">
                  <a:solidFill>
                    <a:schemeClr val="tx1"/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9543D0-E05A-9C40-8302-495118D478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73873"/>
                <a:ext cx="10515600" cy="5915703"/>
              </a:xfrm>
              <a:blipFill>
                <a:blip r:embed="rId2"/>
                <a:stretch>
                  <a:fillRect l="-1217" t="-1648" r="-1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900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6CEBDFC-668C-D247-A36E-2999A9778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srgbClr val="FF0000"/>
                </a:solidFill>
              </a:rPr>
              <a:t>PRACTICAL DIFFERENTIATOR </a:t>
            </a:r>
            <a:br>
              <a:rPr lang="en-IN" u="sng" dirty="0">
                <a:solidFill>
                  <a:srgbClr val="FF0000"/>
                </a:solidFill>
              </a:rPr>
            </a:b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37A38870-F33B-3967-2B2B-DD40C363B72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34014" y="1178948"/>
                <a:ext cx="5181600" cy="5550326"/>
              </a:xfrm>
            </p:spPr>
            <p:txBody>
              <a:bodyPr/>
              <a:lstStyle/>
              <a:p>
                <a:r>
                  <a:rPr lang="en-US" dirty="0"/>
                  <a:t>Transfer function of this </a:t>
                </a:r>
                <a:r>
                  <a:rPr lang="en-US" dirty="0" err="1"/>
                  <a:t>ckt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o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  <m:r>
                          <m:rPr>
                            <m:nor/>
                          </m:rPr>
                          <a:rPr lang="en-US" dirty="0"/>
                          <m:t>)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i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  <m:r>
                          <m:rPr>
                            <m:nor/>
                          </m:rPr>
                          <a:rPr lang="en-US" dirty="0"/>
                          <m:t>) 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F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dirty="0" smtClean="0"/>
                          <m:t>Z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1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</a:p>
              <a:p>
                <a:pPr marL="0" indent="0">
                  <a:buNone/>
                </a:pPr>
                <a:r>
                  <a:rPr lang="en-IN" dirty="0"/>
                  <a:t>  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F</m:t>
                        </m:r>
                        <m:r>
                          <m:rPr>
                            <m:nor/>
                          </m:rPr>
                          <a:rPr lang="en-IN" dirty="0"/>
                          <m:t> ||−</m:t>
                        </m:r>
                        <m:r>
                          <m:rPr>
                            <m:nor/>
                          </m:rPr>
                          <a:rPr lang="en-IN" dirty="0"/>
                          <m:t>jX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c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F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1</m:t>
                        </m:r>
                        <m:r>
                          <m:rPr>
                            <m:nor/>
                          </m:rPr>
                          <a:rPr lang="en-IN" dirty="0"/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+ </m:t>
                        </m:r>
                        <m:r>
                          <m:rPr>
                            <m:nor/>
                          </m:rPr>
                          <a:rPr lang="en-IN" dirty="0"/>
                          <m:t>−</m:t>
                        </m:r>
                        <m:r>
                          <m:rPr>
                            <m:nor/>
                          </m:rPr>
                          <a:rPr lang="en-IN" dirty="0"/>
                          <m:t>jXc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1</m:t>
                        </m:r>
                        <m:r>
                          <m:rPr>
                            <m:nor/>
                          </m:rPr>
                          <a:rPr lang="en-IN" dirty="0"/>
                          <m:t> </m:t>
                        </m:r>
                      </m:den>
                    </m:f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	=</a:t>
                </a:r>
                <a:r>
                  <a:rPr lang="en-IN" dirty="0">
                    <a:solidFill>
                      <a:srgbClr val="FF0000"/>
                    </a:solidFill>
                  </a:rPr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>
                            <a:solidFill>
                              <a:srgbClr val="FF0000"/>
                            </a:solidFill>
                          </a:rPr>
                          <m:t>sR</m:t>
                        </m:r>
                        <m:r>
                          <m:rPr>
                            <m:nor/>
                          </m:rPr>
                          <a:rPr lang="en-IN" baseline="-25000" dirty="0">
                            <a:solidFill>
                              <a:srgbClr val="FF0000"/>
                            </a:solidFill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IN" dirty="0">
                            <a:solidFill>
                              <a:srgbClr val="FF0000"/>
                            </a:solidFill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IN" baseline="-25000" dirty="0">
                            <a:solidFill>
                              <a:srgbClr val="FF0000"/>
                            </a:solidFill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m:rPr>
                            <m:nor/>
                          </m:rPr>
                          <a:rPr lang="en-IN" dirty="0">
                            <a:solidFill>
                              <a:srgbClr val="FF0000"/>
                            </a:solidFill>
                          </a:rPr>
                          <m:t>sR</m:t>
                        </m:r>
                        <m:r>
                          <m:rPr>
                            <m:nor/>
                          </m:rPr>
                          <a:rPr lang="en-IN" baseline="-25000" dirty="0">
                            <a:solidFill>
                              <a:srgbClr val="FF0000"/>
                            </a:solidFill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IN" dirty="0">
                            <a:solidFill>
                              <a:srgbClr val="FF0000"/>
                            </a:solidFill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b="0" i="0" baseline="-25000" dirty="0" smtClean="0">
                            <a:solidFill>
                              <a:srgbClr val="FF0000"/>
                            </a:solidFill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IN" dirty="0">
                            <a:solidFill>
                              <a:srgbClr val="FF0000"/>
                            </a:solidFill>
                          </a:rPr>
                          <m:t>)(1+</m:t>
                        </m:r>
                        <m:r>
                          <m:rPr>
                            <m:nor/>
                          </m:rPr>
                          <a:rPr lang="en-IN" dirty="0">
                            <a:solidFill>
                              <a:srgbClr val="FF0000"/>
                            </a:solidFill>
                          </a:rPr>
                          <m:t>sR</m:t>
                        </m:r>
                        <m:r>
                          <m:rPr>
                            <m:nor/>
                          </m:rPr>
                          <a:rPr lang="en-IN" baseline="-25000" dirty="0">
                            <a:solidFill>
                              <a:srgbClr val="FF0000"/>
                            </a:solidFill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IN" dirty="0">
                            <a:solidFill>
                              <a:srgbClr val="FF0000"/>
                            </a:solidFill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IN" baseline="-25000" dirty="0">
                            <a:solidFill>
                              <a:srgbClr val="FF0000"/>
                            </a:solidFill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IN" dirty="0">
                            <a:solidFill>
                              <a:srgbClr val="FF0000"/>
                            </a:solidFill>
                          </a:rPr>
                          <m:t>) 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</a:p>
              <a:p>
                <a:pPr marL="0" indent="0">
                  <a:buNone/>
                </a:pPr>
                <a:r>
                  <a:rPr lang="en-IN" dirty="0"/>
                  <a:t>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dirty="0" smtClean="0">
                        <a:solidFill>
                          <a:schemeClr val="tx1"/>
                        </a:solidFill>
                      </a:rPr>
                      <m:t>R</m:t>
                    </m:r>
                    <m:r>
                      <m:rPr>
                        <m:nor/>
                      </m:rPr>
                      <a:rPr lang="en-IN" baseline="-25000" dirty="0" smtClean="0">
                        <a:solidFill>
                          <a:schemeClr val="tx1"/>
                        </a:solidFill>
                      </a:rPr>
                      <m:t>F</m:t>
                    </m:r>
                    <m:r>
                      <m:rPr>
                        <m:nor/>
                      </m:rPr>
                      <a:rPr lang="en-IN" dirty="0" smtClean="0">
                        <a:solidFill>
                          <a:schemeClr val="tx1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US" b="0" i="0" baseline="-25000" dirty="0" smtClean="0">
                        <a:solidFill>
                          <a:schemeClr val="tx1"/>
                        </a:solidFill>
                      </a:rPr>
                      <m:t>F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dirty="0">
                        <a:solidFill>
                          <a:schemeClr val="tx1"/>
                        </a:solidFill>
                      </a:rPr>
                      <m:t>R</m:t>
                    </m:r>
                    <m:r>
                      <m:rPr>
                        <m:nor/>
                      </m:rPr>
                      <a:rPr lang="en-US" b="0" i="0" baseline="-25000" dirty="0" smtClean="0">
                        <a:solidFill>
                          <a:schemeClr val="tx1"/>
                        </a:solidFill>
                      </a:rPr>
                      <m:t>1</m:t>
                    </m:r>
                    <m:r>
                      <m:rPr>
                        <m:nor/>
                      </m:rPr>
                      <a:rPr lang="en-IN" dirty="0">
                        <a:solidFill>
                          <a:schemeClr val="tx1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US" b="0" i="0" baseline="-25000" dirty="0" smtClean="0">
                        <a:solidFill>
                          <a:schemeClr val="tx1"/>
                        </a:solidFill>
                      </a:rPr>
                      <m:t>1 </m:t>
                    </m:r>
                  </m:oMath>
                </a14:m>
                <a:r>
                  <a:rPr lang="en-IN" dirty="0"/>
                  <a:t>, we get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o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  <m:r>
                          <m:rPr>
                            <m:nor/>
                          </m:rPr>
                          <a:rPr lang="en-US" dirty="0"/>
                          <m:t>)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i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  <m:r>
                          <m:rPr>
                            <m:nor/>
                          </m:rPr>
                          <a:rPr lang="en-US" dirty="0"/>
                          <m:t>) 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>
                    <a:solidFill>
                      <a:srgbClr val="FF0000"/>
                    </a:solidFill>
                  </a:rPr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>
                            <a:solidFill>
                              <a:srgbClr val="FF0000"/>
                            </a:solidFill>
                          </a:rPr>
                          <m:t>sR</m:t>
                        </m:r>
                        <m:r>
                          <m:rPr>
                            <m:nor/>
                          </m:rPr>
                          <a:rPr lang="en-IN" baseline="-25000" dirty="0">
                            <a:solidFill>
                              <a:srgbClr val="FF0000"/>
                            </a:solidFill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IN" dirty="0">
                            <a:solidFill>
                              <a:srgbClr val="FF0000"/>
                            </a:solidFill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IN" baseline="-25000" dirty="0">
                            <a:solidFill>
                              <a:srgbClr val="FF0000"/>
                            </a:solidFill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>
                            <a:solidFill>
                              <a:srgbClr val="FF0000"/>
                            </a:solidFill>
                          </a:rPr>
                          <m:t>(1+</m:t>
                        </m:r>
                        <m:r>
                          <m:rPr>
                            <m:nor/>
                          </m:rPr>
                          <a:rPr lang="en-IN" dirty="0">
                            <a:solidFill>
                              <a:srgbClr val="FF0000"/>
                            </a:solidFill>
                          </a:rPr>
                          <m:t>sR</m:t>
                        </m:r>
                        <m:r>
                          <m:rPr>
                            <m:nor/>
                          </m:rPr>
                          <a:rPr lang="en-IN" baseline="-25000" dirty="0">
                            <a:solidFill>
                              <a:srgbClr val="FF0000"/>
                            </a:solidFill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IN" dirty="0">
                            <a:solidFill>
                              <a:srgbClr val="FF0000"/>
                            </a:solidFill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IN" baseline="-25000" dirty="0">
                            <a:solidFill>
                              <a:srgbClr val="FF0000"/>
                            </a:solidFill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IN" dirty="0">
                            <a:solidFill>
                              <a:srgbClr val="FF0000"/>
                            </a:solidFill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IN" baseline="30000" dirty="0">
                            <a:solidFill>
                              <a:srgbClr val="FF0000"/>
                            </a:solidFill>
                          </a:rPr>
                          <m:t>2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>
                            <a:solidFill>
                              <a:srgbClr val="FF0000"/>
                            </a:solidFill>
                          </a:rPr>
                          <m:t>sR</m:t>
                        </m:r>
                        <m:r>
                          <m:rPr>
                            <m:nor/>
                          </m:rPr>
                          <a:rPr lang="en-IN" baseline="-25000" dirty="0">
                            <a:solidFill>
                              <a:srgbClr val="FF0000"/>
                            </a:solidFill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IN" dirty="0">
                            <a:solidFill>
                              <a:srgbClr val="FF0000"/>
                            </a:solidFill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IN" baseline="-25000" dirty="0">
                            <a:solidFill>
                              <a:srgbClr val="FF0000"/>
                            </a:solidFill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>
                            <a:solidFill>
                              <a:srgbClr val="FF0000"/>
                            </a:solidFill>
                          </a:rPr>
                          <m:t>(1+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rgbClr val="FF0000"/>
                            </a:solidFill>
                          </a:rPr>
                          <m:t>j</m:t>
                        </m:r>
                        <m:f>
                          <m:fPr>
                            <m:ctrlPr>
                              <a:rPr lang="en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IN" dirty="0">
                                <a:solidFill>
                                  <a:srgbClr val="FF0000"/>
                                </a:solidFill>
                              </a:rPr>
                              <m:t>f</m:t>
                            </m:r>
                            <m:r>
                              <m:rPr>
                                <m:nor/>
                              </m:rPr>
                              <a:rPr lang="en-IN" baseline="-25000" dirty="0">
                                <a:solidFill>
                                  <a:srgbClr val="FF0000"/>
                                </a:solidFill>
                              </a:rPr>
                              <m:t>b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IN" dirty="0">
                            <a:solidFill>
                              <a:srgbClr val="FF0000"/>
                            </a:solidFill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IN" baseline="30000" dirty="0">
                            <a:solidFill>
                              <a:srgbClr val="FF0000"/>
                            </a:solidFill>
                          </a:rPr>
                          <m:t>2</m:t>
                        </m:r>
                      </m:den>
                    </m:f>
                  </m:oMath>
                </a14:m>
                <a:r>
                  <a:rPr lang="en-IN" dirty="0"/>
                  <a:t>  </a:t>
                </a:r>
              </a:p>
              <a:p>
                <a:pPr marL="0" indent="0">
                  <a:buNone/>
                </a:pPr>
                <a:r>
                  <a:rPr lang="en-IN" dirty="0"/>
                  <a:t> </a:t>
                </a:r>
                <a:r>
                  <a:rPr lang="en-US" dirty="0"/>
                  <a:t>Where f</a:t>
                </a:r>
                <a:r>
                  <a:rPr lang="en-US" baseline="-25000" dirty="0"/>
                  <a:t>b</a:t>
                </a:r>
                <a:r>
                  <a:rPr lang="en-US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2</m:t>
                        </m:r>
                        <m:r>
                          <m:rPr>
                            <m:nor/>
                          </m:rPr>
                          <a:rPr lang="el-GR" dirty="0"/>
                          <m:t>π</m:t>
                        </m:r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dirty="0"/>
                          <m:t>C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1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37A38870-F33B-3967-2B2B-DD40C363B7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34014" y="1178948"/>
                <a:ext cx="5181600" cy="5550326"/>
              </a:xfrm>
              <a:blipFill>
                <a:blip r:embed="rId2"/>
                <a:stretch>
                  <a:fillRect l="-2353" t="-1756" b="-14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9CBFC4A-8686-23EF-635A-47489302E2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t="12834" r="16634" b="18126"/>
          <a:stretch/>
        </p:blipFill>
        <p:spPr>
          <a:xfrm>
            <a:off x="6172200" y="2241481"/>
            <a:ext cx="5181600" cy="35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29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B5F1BEF-89B6-F473-62B8-8FE8CBC761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3984"/>
                <a:ext cx="10515600" cy="63031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u="sng" dirty="0">
                    <a:solidFill>
                      <a:srgbClr val="FF0000"/>
                    </a:solidFill>
                  </a:rPr>
                  <a:t>Freq response </a:t>
                </a:r>
              </a:p>
              <a:p>
                <a:r>
                  <a:rPr lang="en-IN" dirty="0"/>
                  <a:t>Gain increases at +20dB/decade for </a:t>
                </a:r>
                <a:r>
                  <a:rPr lang="en-IN" dirty="0" err="1"/>
                  <a:t>freq</a:t>
                </a:r>
                <a:r>
                  <a:rPr lang="en-IN" dirty="0"/>
                  <a:t> f&lt;f</a:t>
                </a:r>
                <a:r>
                  <a:rPr lang="en-IN" baseline="-25000" dirty="0"/>
                  <a:t>b</a:t>
                </a:r>
                <a:r>
                  <a:rPr lang="en-IN" dirty="0"/>
                  <a:t> </a:t>
                </a:r>
              </a:p>
              <a:p>
                <a:r>
                  <a:rPr lang="en-IN" dirty="0"/>
                  <a:t>Gain decreases at -20dB/decade for </a:t>
                </a:r>
                <a:r>
                  <a:rPr lang="en-IN" dirty="0" err="1"/>
                  <a:t>freq</a:t>
                </a:r>
                <a:r>
                  <a:rPr lang="en-IN" dirty="0"/>
                  <a:t> f&gt;f</a:t>
                </a:r>
                <a:r>
                  <a:rPr lang="en-IN" baseline="-25000" dirty="0"/>
                  <a:t>b</a:t>
                </a:r>
                <a:r>
                  <a:rPr lang="en-IN" dirty="0"/>
                  <a:t> </a:t>
                </a:r>
              </a:p>
              <a:p>
                <a:r>
                  <a:rPr lang="en-IN" dirty="0"/>
                  <a:t>This 40dB/decade change in gain is caused by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/>
                      <m:t>R</m:t>
                    </m:r>
                    <m:r>
                      <m:rPr>
                        <m:nor/>
                      </m:rPr>
                      <a:rPr lang="en-US" baseline="-25000" dirty="0" smtClean="0"/>
                      <m:t>1</m:t>
                    </m:r>
                    <m:r>
                      <m:rPr>
                        <m:nor/>
                      </m:rPr>
                      <a:rPr lang="en-US" dirty="0" smtClean="0"/>
                      <m:t>C</m:t>
                    </m:r>
                  </m:oMath>
                </a14:m>
                <a:r>
                  <a:rPr lang="en-IN" baseline="-25000" dirty="0"/>
                  <a:t>1</a:t>
                </a:r>
                <a:r>
                  <a:rPr lang="en-IN" dirty="0"/>
                  <a:t> and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R</m:t>
                    </m:r>
                    <m:r>
                      <m:rPr>
                        <m:nor/>
                      </m:rPr>
                      <a:rPr lang="en-US" b="0" i="0" baseline="-25000" dirty="0" smtClean="0"/>
                      <m:t>F</m:t>
                    </m:r>
                    <m:r>
                      <m:rPr>
                        <m:nor/>
                      </m:rPr>
                      <a:rPr lang="en-US" dirty="0"/>
                      <m:t>C</m:t>
                    </m:r>
                  </m:oMath>
                </a14:m>
                <a:r>
                  <a:rPr lang="en-IN" baseline="-25000" dirty="0"/>
                  <a:t>F </a:t>
                </a:r>
                <a:r>
                  <a:rPr lang="en-IN" dirty="0"/>
                  <a:t>factors.</a:t>
                </a:r>
              </a:p>
              <a:p>
                <a:r>
                  <a:rPr lang="en-IN" dirty="0"/>
                  <a:t>For basic differentiator, </a:t>
                </a:r>
                <a:r>
                  <a:rPr lang="en-IN" dirty="0" err="1"/>
                  <a:t>freq</a:t>
                </a:r>
                <a:r>
                  <a:rPr lang="en-IN" dirty="0"/>
                  <a:t> response would have increased continuously at the rate of +20dB/decade even beyond f</a:t>
                </a:r>
                <a:r>
                  <a:rPr lang="en-IN" baseline="-25000" dirty="0"/>
                  <a:t>b</a:t>
                </a:r>
                <a:r>
                  <a:rPr lang="en-IN" dirty="0"/>
                  <a:t> causing stability problem at high freq.</a:t>
                </a:r>
              </a:p>
              <a:p>
                <a:r>
                  <a:rPr lang="en-IN" dirty="0"/>
                  <a:t>Thus gain at HF is reduced significantly thereby avoiding HF noise &amp; stability problems. </a:t>
                </a:r>
              </a:p>
              <a:p>
                <a:r>
                  <a:rPr lang="en-IN" dirty="0"/>
                  <a:t>Value of f</a:t>
                </a:r>
                <a:r>
                  <a:rPr lang="en-IN" baseline="-25000" dirty="0"/>
                  <a:t>b</a:t>
                </a:r>
                <a:r>
                  <a:rPr lang="en-IN" dirty="0"/>
                  <a:t> should be selected such that </a:t>
                </a:r>
                <a:r>
                  <a:rPr lang="en-IN" dirty="0">
                    <a:solidFill>
                      <a:srgbClr val="FF0000"/>
                    </a:solidFill>
                  </a:rPr>
                  <a:t>f</a:t>
                </a:r>
                <a:r>
                  <a:rPr lang="en-IN" baseline="-25000" dirty="0">
                    <a:solidFill>
                      <a:srgbClr val="FF0000"/>
                    </a:solidFill>
                  </a:rPr>
                  <a:t>a</a:t>
                </a:r>
                <a:r>
                  <a:rPr lang="en-IN" dirty="0">
                    <a:solidFill>
                      <a:srgbClr val="FF0000"/>
                    </a:solidFill>
                  </a:rPr>
                  <a:t>&lt; f</a:t>
                </a:r>
                <a:r>
                  <a:rPr lang="en-IN" baseline="-25000" dirty="0">
                    <a:solidFill>
                      <a:srgbClr val="FF0000"/>
                    </a:solidFill>
                  </a:rPr>
                  <a:t>b</a:t>
                </a:r>
                <a:r>
                  <a:rPr lang="en-IN" dirty="0">
                    <a:solidFill>
                      <a:srgbClr val="FF0000"/>
                    </a:solidFill>
                  </a:rPr>
                  <a:t> &lt; f</a:t>
                </a:r>
                <a:r>
                  <a:rPr lang="en-IN" baseline="-25000" dirty="0">
                    <a:solidFill>
                      <a:srgbClr val="FF0000"/>
                    </a:solidFill>
                  </a:rPr>
                  <a:t>c</a:t>
                </a:r>
                <a:endParaRPr lang="en-IN" dirty="0">
                  <a:solidFill>
                    <a:srgbClr val="FF0000"/>
                  </a:solidFill>
                </a:endParaRPr>
              </a:p>
              <a:p>
                <a:r>
                  <a:rPr lang="en-IN" dirty="0"/>
                  <a:t>Where f</a:t>
                </a:r>
                <a:r>
                  <a:rPr lang="en-IN" baseline="-25000" dirty="0"/>
                  <a:t>c</a:t>
                </a:r>
                <a:r>
                  <a:rPr lang="en-IN" dirty="0"/>
                  <a:t> is unity gain bandwidth of the op amp in open loop configuration.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B5F1BEF-89B6-F473-62B8-8FE8CBC76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3984"/>
                <a:ext cx="10515600" cy="6303145"/>
              </a:xfrm>
              <a:blipFill>
                <a:blip r:embed="rId2"/>
                <a:stretch>
                  <a:fillRect l="-1217" t="-16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1031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E09F0-3D7A-3C52-6C2C-368E0230C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srgbClr val="FF0000"/>
                </a:solidFill>
              </a:rPr>
              <a:t>Freq response </a:t>
            </a:r>
            <a:br>
              <a:rPr lang="en-IN" u="sng" dirty="0">
                <a:solidFill>
                  <a:srgbClr val="FF0000"/>
                </a:solidFill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529F6E-5D23-1F86-DE45-2494C5A95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" r="5491" b="3951"/>
          <a:stretch/>
        </p:blipFill>
        <p:spPr>
          <a:xfrm>
            <a:off x="2618912" y="1690688"/>
            <a:ext cx="7208669" cy="5099081"/>
          </a:xfrm>
        </p:spPr>
      </p:pic>
    </p:spTree>
    <p:extLst>
      <p:ext uri="{BB962C8B-B14F-4D97-AF65-F5344CB8AC3E}">
        <p14:creationId xmlns:p14="http://schemas.microsoft.com/office/powerpoint/2010/main" val="694691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B23B1E-B7CC-2578-E6F6-D663DECA0C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71527"/>
                <a:ext cx="10515600" cy="5818049"/>
              </a:xfrm>
            </p:spPr>
            <p:txBody>
              <a:bodyPr/>
              <a:lstStyle/>
              <a:p>
                <a:r>
                  <a:rPr lang="en-US" dirty="0"/>
                  <a:t>For good differentiation, one must ensure that the time period T of the </a:t>
                </a:r>
                <a:r>
                  <a:rPr lang="en-US" dirty="0" err="1"/>
                  <a:t>i</a:t>
                </a:r>
                <a:r>
                  <a:rPr lang="en-US" dirty="0"/>
                  <a:t>/p s/g 		</a:t>
                </a:r>
                <a:r>
                  <a:rPr lang="en-US" dirty="0">
                    <a:solidFill>
                      <a:srgbClr val="FF0000"/>
                    </a:solidFill>
                  </a:rPr>
                  <a:t>T </a:t>
                </a:r>
                <a14:m>
                  <m:oMath xmlns:m="http://schemas.openxmlformats.org/officeDocument/2006/math">
                    <m:r>
                      <a:rPr lang="en-IN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IN" dirty="0">
                        <a:solidFill>
                          <a:srgbClr val="FF0000"/>
                        </a:solidFill>
                      </a:rPr>
                      <m:t>R</m:t>
                    </m:r>
                    <m:r>
                      <m:rPr>
                        <m:nor/>
                      </m:rPr>
                      <a:rPr lang="en-IN" baseline="-25000" dirty="0">
                        <a:solidFill>
                          <a:srgbClr val="FF0000"/>
                        </a:solidFill>
                      </a:rPr>
                      <m:t>F</m:t>
                    </m:r>
                    <m:r>
                      <m:rPr>
                        <m:nor/>
                      </m:rPr>
                      <a:rPr lang="en-IN" dirty="0">
                        <a:solidFill>
                          <a:srgbClr val="FF0000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US" b="0" i="0" baseline="-25000" dirty="0" smtClean="0">
                        <a:solidFill>
                          <a:srgbClr val="FF0000"/>
                        </a:solidFill>
                      </a:rPr>
                      <m:t>1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 </a:t>
                </a:r>
              </a:p>
              <a:p>
                <a:r>
                  <a:rPr lang="en-IN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dirty="0" smtClean="0">
                        <a:solidFill>
                          <a:schemeClr val="tx1"/>
                        </a:solidFill>
                      </a:rPr>
                      <m:t>R</m:t>
                    </m:r>
                    <m:r>
                      <m:rPr>
                        <m:nor/>
                      </m:rPr>
                      <a:rPr lang="en-IN" baseline="-25000" dirty="0" smtClean="0">
                        <a:solidFill>
                          <a:schemeClr val="tx1"/>
                        </a:solidFill>
                      </a:rPr>
                      <m:t>F</m:t>
                    </m:r>
                    <m:r>
                      <m:rPr>
                        <m:nor/>
                      </m:rPr>
                      <a:rPr lang="en-IN" dirty="0" smtClean="0">
                        <a:solidFill>
                          <a:schemeClr val="tx1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US" b="0" i="0" baseline="-25000" dirty="0" smtClean="0">
                        <a:solidFill>
                          <a:schemeClr val="tx1"/>
                        </a:solidFill>
                      </a:rPr>
                      <m:t>1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&gt;&gt;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dirty="0">
                        <a:solidFill>
                          <a:schemeClr val="tx1"/>
                        </a:solidFill>
                      </a:rPr>
                      <m:t>R</m:t>
                    </m:r>
                    <m:r>
                      <m:rPr>
                        <m:nor/>
                      </m:rPr>
                      <a:rPr lang="en-US" b="0" i="0" baseline="-25000" dirty="0" smtClean="0">
                        <a:solidFill>
                          <a:schemeClr val="tx1"/>
                        </a:solidFill>
                      </a:rPr>
                      <m:t>1</m:t>
                    </m:r>
                    <m:r>
                      <m:rPr>
                        <m:nor/>
                      </m:rPr>
                      <a:rPr lang="en-IN" dirty="0">
                        <a:solidFill>
                          <a:schemeClr val="tx1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chemeClr val="tx1"/>
                        </a:solidFill>
                      </a:rPr>
                      <m:t>1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 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dirty="0">
                        <a:solidFill>
                          <a:schemeClr val="tx1"/>
                        </a:solidFill>
                      </a:rPr>
                      <m:t>R</m:t>
                    </m:r>
                    <m:r>
                      <m:rPr>
                        <m:nor/>
                      </m:rPr>
                      <a:rPr lang="en-IN" baseline="-25000" dirty="0">
                        <a:solidFill>
                          <a:schemeClr val="tx1"/>
                        </a:solidFill>
                      </a:rPr>
                      <m:t>F</m:t>
                    </m:r>
                    <m:r>
                      <m:rPr>
                        <m:nor/>
                      </m:rPr>
                      <a:rPr lang="en-IN" dirty="0">
                        <a:solidFill>
                          <a:schemeClr val="tx1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US" b="0" i="0" baseline="-25000" dirty="0" smtClean="0">
                        <a:solidFill>
                          <a:schemeClr val="tx1"/>
                        </a:solidFill>
                      </a:rPr>
                      <m:t>F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, </a:t>
                </a:r>
                <a:r>
                  <a:rPr lang="en-IN" dirty="0" err="1">
                    <a:solidFill>
                      <a:schemeClr val="tx1"/>
                    </a:solidFill>
                  </a:rPr>
                  <a:t>eqn</a:t>
                </a:r>
                <a:r>
                  <a:rPr lang="en-IN" dirty="0">
                    <a:solidFill>
                      <a:schemeClr val="tx1"/>
                    </a:solidFill>
                  </a:rPr>
                  <a:t> reduces to</a:t>
                </a:r>
              </a:p>
              <a:p>
                <a:pPr marL="0" indent="0">
                  <a:buNone/>
                </a:pPr>
                <a:r>
                  <a:rPr lang="en-IN" dirty="0"/>
                  <a:t>        </a:t>
                </a:r>
                <a:endParaRPr lang="en-IN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o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  <m:r>
                          <m:rPr>
                            <m:nor/>
                          </m:rPr>
                          <a:rPr lang="en-US" dirty="0"/>
                          <m:t>)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i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  <m:r>
                          <m:rPr>
                            <m:nor/>
                          </m:rPr>
                          <a:rPr lang="en-US" dirty="0"/>
                          <m:t>) 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dirty="0">
                        <a:solidFill>
                          <a:schemeClr val="tx1"/>
                        </a:solidFill>
                      </a:rPr>
                      <m:t>sR</m:t>
                    </m:r>
                    <m:r>
                      <m:rPr>
                        <m:nor/>
                      </m:rPr>
                      <a:rPr lang="en-IN" baseline="-25000" dirty="0">
                        <a:solidFill>
                          <a:schemeClr val="tx1"/>
                        </a:solidFill>
                      </a:rPr>
                      <m:t>F</m:t>
                    </m:r>
                    <m:r>
                      <m:rPr>
                        <m:nor/>
                      </m:rPr>
                      <a:rPr lang="en-IN" dirty="0">
                        <a:solidFill>
                          <a:schemeClr val="tx1"/>
                        </a:solidFill>
                      </a:rPr>
                      <m:t>C</m:t>
                    </m:r>
                    <m:r>
                      <m:rPr>
                        <m:nor/>
                      </m:rPr>
                      <a:rPr lang="en-IN" baseline="-25000" dirty="0">
                        <a:solidFill>
                          <a:schemeClr val="tx1"/>
                        </a:solidFill>
                      </a:rPr>
                      <m:t>1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IN" dirty="0"/>
                  <a:t>That is o/p V remains same as in the case of ideal differentiator as </a:t>
                </a:r>
                <a:endParaRPr lang="en-I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tx1"/>
                    </a:solidFill>
                  </a:rPr>
                  <a:t>v</a:t>
                </a:r>
                <a:r>
                  <a:rPr lang="en-US" b="1" baseline="-25000" dirty="0">
                    <a:solidFill>
                      <a:schemeClr val="tx1"/>
                    </a:solidFill>
                  </a:rPr>
                  <a:t>0 </a:t>
                </a:r>
                <a:r>
                  <a:rPr lang="en-US" b="1" dirty="0">
                    <a:solidFill>
                      <a:schemeClr val="tx1"/>
                    </a:solidFill>
                  </a:rPr>
                  <a:t> = -R</a:t>
                </a:r>
                <a:r>
                  <a:rPr lang="en-US" b="1" baseline="-25000" dirty="0">
                    <a:solidFill>
                      <a:schemeClr val="tx1"/>
                    </a:solidFill>
                  </a:rPr>
                  <a:t>F </a:t>
                </a:r>
                <a:r>
                  <a:rPr lang="en-IN" b="1" dirty="0">
                    <a:solidFill>
                      <a:schemeClr val="tx1"/>
                    </a:solidFill>
                  </a:rPr>
                  <a:t>C</a:t>
                </a:r>
                <a:r>
                  <a:rPr lang="en-IN" b="1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IN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m:rPr>
                            <m:nor/>
                          </m:rPr>
                          <a:rPr lang="en-IN" b="1" dirty="0">
                            <a:solidFill>
                              <a:schemeClr val="tx1"/>
                            </a:solidFill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IN" b="1" baseline="-25000" dirty="0">
                            <a:solidFill>
                              <a:schemeClr val="tx1"/>
                            </a:solidFill>
                          </a:rPr>
                          <m:t>i</m:t>
                        </m:r>
                      </m:num>
                      <m:den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</a:p>
              <a:p>
                <a:r>
                  <a:rPr lang="en-IN" dirty="0">
                    <a:solidFill>
                      <a:schemeClr val="tx1"/>
                    </a:solidFill>
                  </a:rPr>
                  <a:t>Res </a:t>
                </a:r>
                <a:r>
                  <a:rPr lang="en-IN" dirty="0" err="1">
                    <a:solidFill>
                      <a:schemeClr val="tx1"/>
                    </a:solidFill>
                  </a:rPr>
                  <a:t>R</a:t>
                </a:r>
                <a:r>
                  <a:rPr lang="en-IN" baseline="-25000" dirty="0" err="1">
                    <a:solidFill>
                      <a:schemeClr val="tx1"/>
                    </a:solidFill>
                  </a:rPr>
                  <a:t>comp</a:t>
                </a:r>
                <a:r>
                  <a:rPr lang="en-IN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en-IN" dirty="0">
                    <a:solidFill>
                      <a:schemeClr val="tx1"/>
                    </a:solidFill>
                  </a:rPr>
                  <a:t>(=R</a:t>
                </a:r>
                <a:r>
                  <a:rPr lang="en-IN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IN" dirty="0">
                    <a:solidFill>
                      <a:schemeClr val="tx1"/>
                    </a:solidFill>
                  </a:rPr>
                  <a:t>||R</a:t>
                </a:r>
                <a:r>
                  <a:rPr lang="en-IN" baseline="-25000" dirty="0">
                    <a:solidFill>
                      <a:schemeClr val="tx1"/>
                    </a:solidFill>
                  </a:rPr>
                  <a:t>F</a:t>
                </a:r>
                <a:r>
                  <a:rPr lang="en-IN" dirty="0">
                    <a:solidFill>
                      <a:schemeClr val="tx1"/>
                    </a:solidFill>
                  </a:rPr>
                  <a:t>)  is connected to (+) terminal to compensate for </a:t>
                </a:r>
                <a:r>
                  <a:rPr lang="en-IN" dirty="0" err="1">
                    <a:solidFill>
                      <a:schemeClr val="tx1"/>
                    </a:solidFill>
                  </a:rPr>
                  <a:t>i</a:t>
                </a:r>
                <a:r>
                  <a:rPr lang="en-IN" dirty="0">
                    <a:solidFill>
                      <a:schemeClr val="tx1"/>
                    </a:solidFill>
                  </a:rPr>
                  <a:t>/p bias current.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B23B1E-B7CC-2578-E6F6-D663DECA0C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71527"/>
                <a:ext cx="10515600" cy="5818049"/>
              </a:xfrm>
              <a:blipFill>
                <a:blip r:embed="rId2"/>
                <a:stretch>
                  <a:fillRect l="-1217" t="-1675" r="-15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55273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C620-6967-00D6-05A8-89668DC9D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C0077-DE83-86EB-BA97-457C56A29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A good differentiator may be designed as per following steps 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Choose f</a:t>
            </a:r>
            <a:r>
              <a:rPr lang="en-US" baseline="-25000" dirty="0"/>
              <a:t>a</a:t>
            </a:r>
            <a:r>
              <a:rPr lang="en-US" dirty="0"/>
              <a:t> equal to highest </a:t>
            </a:r>
            <a:r>
              <a:rPr lang="en-US" dirty="0" err="1"/>
              <a:t>freq</a:t>
            </a:r>
            <a:r>
              <a:rPr lang="en-US" dirty="0"/>
              <a:t> of </a:t>
            </a:r>
            <a:r>
              <a:rPr lang="en-US" dirty="0" err="1"/>
              <a:t>i</a:t>
            </a:r>
            <a:r>
              <a:rPr lang="en-US" dirty="0"/>
              <a:t>/p s/g. Assume a practical value of C</a:t>
            </a:r>
            <a:r>
              <a:rPr lang="en-US" baseline="-25000" dirty="0"/>
              <a:t>1 </a:t>
            </a:r>
            <a:r>
              <a:rPr lang="en-US" dirty="0"/>
              <a:t>(&lt;1µF) and then calculate R</a:t>
            </a:r>
            <a:r>
              <a:rPr lang="en-US" baseline="-25000" dirty="0"/>
              <a:t>F</a:t>
            </a:r>
            <a:r>
              <a:rPr lang="en-US" dirty="0"/>
              <a:t> 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Choose f</a:t>
            </a:r>
            <a:r>
              <a:rPr lang="en-US" baseline="-25000" dirty="0"/>
              <a:t>b</a:t>
            </a:r>
            <a:r>
              <a:rPr lang="en-US" dirty="0"/>
              <a:t>=10 f</a:t>
            </a:r>
            <a:r>
              <a:rPr lang="en-US" baseline="-25000" dirty="0"/>
              <a:t>a</a:t>
            </a:r>
            <a:r>
              <a:rPr lang="en-US" dirty="0"/>
              <a:t> (say). Now calculate values of R</a:t>
            </a:r>
            <a:r>
              <a:rPr lang="en-US" baseline="-25000" dirty="0"/>
              <a:t>1</a:t>
            </a:r>
            <a:r>
              <a:rPr lang="en-US" dirty="0"/>
              <a:t> and C</a:t>
            </a:r>
            <a:r>
              <a:rPr lang="en-US" baseline="-25000" dirty="0"/>
              <a:t>F </a:t>
            </a:r>
            <a:r>
              <a:rPr lang="en-US" dirty="0"/>
              <a:t>so that   R</a:t>
            </a:r>
            <a:r>
              <a:rPr lang="en-US" baseline="-25000" dirty="0"/>
              <a:t>1</a:t>
            </a:r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 = R</a:t>
            </a:r>
            <a:r>
              <a:rPr lang="en-US" baseline="-25000" dirty="0"/>
              <a:t>F</a:t>
            </a:r>
            <a:r>
              <a:rPr lang="en-US" dirty="0"/>
              <a:t>C</a:t>
            </a:r>
            <a:r>
              <a:rPr lang="en-US" baseline="-25000" dirty="0"/>
              <a:t>F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5946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8203A-8C77-D048-7AA8-C8C27EC72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0102"/>
            <a:ext cx="10515600" cy="593789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comp</a:t>
            </a:r>
            <a:r>
              <a:rPr lang="en-US" dirty="0"/>
              <a:t> is the compensation resistor used to compensate the effect of bias currents.</a:t>
            </a:r>
          </a:p>
          <a:p>
            <a:r>
              <a:rPr lang="en-US" dirty="0"/>
              <a:t>It is added btw non inverting input terminal &amp; </a:t>
            </a:r>
            <a:r>
              <a:rPr lang="en-US" dirty="0" err="1"/>
              <a:t>grnd</a:t>
            </a:r>
            <a:r>
              <a:rPr lang="en-US" dirty="0"/>
              <a:t>. </a:t>
            </a:r>
          </a:p>
          <a:p>
            <a:r>
              <a:rPr lang="en-US" dirty="0"/>
              <a:t>To compensate bias current, </a:t>
            </a:r>
            <a:r>
              <a:rPr lang="en-US" dirty="0" err="1"/>
              <a:t>R</a:t>
            </a:r>
            <a:r>
              <a:rPr lang="en-US" baseline="-25000" dirty="0" err="1"/>
              <a:t>comp</a:t>
            </a:r>
            <a:r>
              <a:rPr lang="en-US" dirty="0"/>
              <a:t> should be </a:t>
            </a:r>
          </a:p>
          <a:p>
            <a:pPr marL="0" indent="0">
              <a:buNone/>
            </a:pPr>
            <a:r>
              <a:rPr lang="en-US" dirty="0"/>
              <a:t>                      </a:t>
            </a:r>
            <a:r>
              <a:rPr lang="en-US" dirty="0" err="1"/>
              <a:t>R</a:t>
            </a:r>
            <a:r>
              <a:rPr lang="en-US" baseline="-25000" dirty="0" err="1"/>
              <a:t>comp</a:t>
            </a:r>
            <a:r>
              <a:rPr lang="en-US" dirty="0"/>
              <a:t> = R</a:t>
            </a:r>
            <a:r>
              <a:rPr lang="en-US" baseline="-25000" dirty="0"/>
              <a:t>1 </a:t>
            </a:r>
            <a:r>
              <a:rPr lang="en-US" dirty="0"/>
              <a:t>││R</a:t>
            </a:r>
            <a:r>
              <a:rPr lang="en-US" baseline="-25000" dirty="0"/>
              <a:t>f</a:t>
            </a:r>
          </a:p>
          <a:p>
            <a:pPr marL="0" indent="0">
              <a:buNone/>
            </a:pPr>
            <a:endParaRPr lang="en-US" baseline="-25000" dirty="0"/>
          </a:p>
          <a:p>
            <a:r>
              <a:rPr lang="en-US" dirty="0"/>
              <a:t>In the basic inverting ampr, if ratio R</a:t>
            </a:r>
            <a:r>
              <a:rPr lang="en-US" baseline="-25000" dirty="0"/>
              <a:t>f</a:t>
            </a:r>
            <a:r>
              <a:rPr lang="en-US" dirty="0"/>
              <a:t>/R</a:t>
            </a:r>
            <a:r>
              <a:rPr lang="en-US" baseline="-25000" dirty="0"/>
              <a:t>1</a:t>
            </a:r>
            <a:r>
              <a:rPr lang="en-US" dirty="0"/>
              <a:t>=K, where k is a real constant, </a:t>
            </a:r>
          </a:p>
          <a:p>
            <a:pPr marL="0" indent="0">
              <a:buNone/>
            </a:pPr>
            <a:r>
              <a:rPr lang="en-US" dirty="0"/>
              <a:t>Then CL gain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baseline="-25000" dirty="0">
                <a:solidFill>
                  <a:srgbClr val="FF0000"/>
                </a:solidFill>
              </a:rPr>
              <a:t>CL</a:t>
            </a:r>
            <a:r>
              <a:rPr lang="en-US" dirty="0"/>
              <a:t> = -K.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ckt</a:t>
            </a:r>
            <a:r>
              <a:rPr lang="en-US" dirty="0"/>
              <a:t> thus could be used to multiply by a constant factor if R</a:t>
            </a:r>
            <a:r>
              <a:rPr lang="en-US" baseline="-25000" dirty="0"/>
              <a:t>f</a:t>
            </a:r>
            <a:r>
              <a:rPr lang="en-US" dirty="0"/>
              <a:t> and R</a:t>
            </a:r>
            <a:r>
              <a:rPr lang="en-US" baseline="-25000" dirty="0"/>
              <a:t>1</a:t>
            </a:r>
            <a:r>
              <a:rPr lang="en-US" dirty="0"/>
              <a:t> are selected as precision resistors.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baseline="-25000" dirty="0">
                <a:solidFill>
                  <a:srgbClr val="FF0000"/>
                </a:solidFill>
              </a:rPr>
              <a:t>f</a:t>
            </a:r>
            <a:r>
              <a:rPr lang="en-US" dirty="0">
                <a:solidFill>
                  <a:srgbClr val="FF0000"/>
                </a:solidFill>
              </a:rPr>
              <a:t>=R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, A</a:t>
            </a:r>
            <a:r>
              <a:rPr lang="en-US" baseline="-25000" dirty="0">
                <a:solidFill>
                  <a:srgbClr val="FF0000"/>
                </a:solidFill>
              </a:rPr>
              <a:t>CL</a:t>
            </a:r>
            <a:r>
              <a:rPr lang="en-US" dirty="0">
                <a:solidFill>
                  <a:srgbClr val="FF0000"/>
                </a:solidFill>
              </a:rPr>
              <a:t> =-1 </a:t>
            </a:r>
            <a:r>
              <a:rPr lang="en-US" dirty="0"/>
              <a:t>. This </a:t>
            </a:r>
            <a:r>
              <a:rPr lang="en-US" dirty="0" err="1"/>
              <a:t>ckt</a:t>
            </a:r>
            <a:r>
              <a:rPr lang="en-US" dirty="0"/>
              <a:t> is called </a:t>
            </a:r>
            <a:r>
              <a:rPr lang="en-US" dirty="0">
                <a:solidFill>
                  <a:srgbClr val="FF0000"/>
                </a:solidFill>
              </a:rPr>
              <a:t>an inverter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That is,  o/p is 180 deg out of phase </a:t>
            </a:r>
            <a:r>
              <a:rPr lang="en-US" dirty="0" err="1"/>
              <a:t>wrto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/p, though the magnitudes are same.</a:t>
            </a:r>
          </a:p>
        </p:txBody>
      </p:sp>
    </p:spTree>
    <p:extLst>
      <p:ext uri="{BB962C8B-B14F-4D97-AF65-F5344CB8AC3E}">
        <p14:creationId xmlns:p14="http://schemas.microsoft.com/office/powerpoint/2010/main" val="2704778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6B304-68E5-2FF1-46EB-C5B14C5C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6. Integrator 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CB7524-6F6D-015F-7B95-02DA018E2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425" y="1825625"/>
            <a:ext cx="8277150" cy="4351338"/>
          </a:xfrm>
        </p:spPr>
      </p:pic>
    </p:spTree>
    <p:extLst>
      <p:ext uri="{BB962C8B-B14F-4D97-AF65-F5344CB8AC3E}">
        <p14:creationId xmlns:p14="http://schemas.microsoft.com/office/powerpoint/2010/main" val="1724430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DCA16A-F6F3-B255-A0AD-672AB99AD9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62650"/>
                <a:ext cx="10515600" cy="627080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Noda </a:t>
                </a:r>
                <a:r>
                  <a:rPr lang="en-US" dirty="0" err="1"/>
                  <a:t>eqn</a:t>
                </a:r>
                <a:r>
                  <a:rPr lang="en-US" dirty="0"/>
                  <a:t> at N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dirty="0"/>
                            <m:t>v</m:t>
                          </m:r>
                          <m:r>
                            <m:rPr>
                              <m:nor/>
                            </m:rPr>
                            <a:rPr lang="en-US" baseline="-25000" dirty="0"/>
                            <m:t>i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dirty="0"/>
                            <m:t>R</m:t>
                          </m:r>
                          <m:r>
                            <m:rPr>
                              <m:nor/>
                            </m:rPr>
                            <a:rPr lang="en-US" baseline="-25000" dirty="0"/>
                            <m:t>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dirty="0"/>
                        <m:t>C</m:t>
                      </m:r>
                      <m:r>
                        <m:rPr>
                          <m:nor/>
                        </m:rPr>
                        <a:rPr lang="en-US" baseline="-25000" dirty="0"/>
                        <m:t>F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IN" dirty="0"/>
                            <m:t>dv</m:t>
                          </m:r>
                          <m:r>
                            <m:rPr>
                              <m:nor/>
                            </m:rPr>
                            <a:rPr lang="en-IN" baseline="-25000" dirty="0"/>
                            <m:t>0</m:t>
                          </m:r>
                          <m:r>
                            <m:rPr>
                              <m:nor/>
                            </m:rPr>
                            <a:rPr lang="en-IN" dirty="0"/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IN" dirty="0"/>
                            <m:t>d</m:t>
                          </m:r>
                          <m:r>
                            <m:rPr>
                              <m:nor/>
                            </m:rPr>
                            <a:rPr lang="en-US" dirty="0"/>
                            <m:t>t</m:t>
                          </m:r>
                          <m:r>
                            <m:rPr>
                              <m:nor/>
                            </m:rPr>
                            <a:rPr lang="en-IN" dirty="0"/>
                            <m:t> 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dv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0</m:t>
                        </m:r>
                        <m:r>
                          <m:rPr>
                            <m:nor/>
                          </m:rPr>
                          <a:rPr lang="en-IN" dirty="0"/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d</m:t>
                        </m:r>
                        <m:r>
                          <m:rPr>
                            <m:nor/>
                          </m:rPr>
                          <a:rPr lang="en-US" dirty="0"/>
                          <m:t>t</m:t>
                        </m:r>
                        <m:r>
                          <m:rPr>
                            <m:nor/>
                          </m:rPr>
                          <a:rPr lang="en-IN" dirty="0"/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C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F</m:t>
                        </m:r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1</m:t>
                        </m:r>
                      </m:den>
                    </m:f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v</a:t>
                </a:r>
                <a:r>
                  <a:rPr lang="en-US" b="0" baseline="-25000" dirty="0">
                    <a:latin typeface="Cambria Math" panose="02040503050406030204" pitchFamily="18" charset="0"/>
                  </a:rPr>
                  <a:t>i</a:t>
                </a:r>
              </a:p>
              <a:p>
                <a:pPr marL="0" indent="0">
                  <a:buNone/>
                </a:pPr>
                <a:r>
                  <a:rPr lang="en-US" dirty="0"/>
                  <a:t>Integrating on both sides,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		v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0</a:t>
                </a:r>
                <a:r>
                  <a:rPr lang="en-US" dirty="0">
                    <a:solidFill>
                      <a:srgbClr val="FF0000"/>
                    </a:solidFill>
                  </a:rPr>
                  <a:t>(t)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rgbClr val="FF0000"/>
                            </a:solidFill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F0000"/>
                            </a:solidFill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rgbClr val="FF0000"/>
                            </a:solidFill>
                          </a:rPr>
                          <m:t>F</m:t>
                        </m:r>
                      </m:den>
                    </m:f>
                    <m:r>
                      <a:rPr lang="en-US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limLoc m:val="undOvr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F0000"/>
                            </a:solidFill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rgbClr val="FF0000"/>
                            </a:solidFill>
                          </a:rPr>
                          <m:t>i</m:t>
                        </m:r>
                        <m:r>
                          <a:rPr lang="en-US" b="0" i="1" baseline="-25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dt + v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0</a:t>
                </a:r>
                <a:r>
                  <a:rPr lang="en-US" dirty="0">
                    <a:solidFill>
                      <a:srgbClr val="FF0000"/>
                    </a:solidFill>
                  </a:rPr>
                  <a:t>(0) </a:t>
                </a:r>
              </a:p>
              <a:p>
                <a:pPr marL="0" indent="0">
                  <a:buNone/>
                </a:pPr>
                <a:r>
                  <a:rPr lang="en-US" dirty="0"/>
                  <a:t>Where v</a:t>
                </a:r>
                <a:r>
                  <a:rPr lang="en-US" baseline="-25000" dirty="0"/>
                  <a:t>0</a:t>
                </a:r>
                <a:r>
                  <a:rPr lang="en-US" dirty="0"/>
                  <a:t>(0) = initial o/p voltage</a:t>
                </a:r>
              </a:p>
              <a:p>
                <a:pPr marL="0" indent="0">
                  <a:buNone/>
                </a:pPr>
                <a:r>
                  <a:rPr lang="en-US" dirty="0" err="1"/>
                  <a:t>Ckt</a:t>
                </a:r>
                <a:r>
                  <a:rPr lang="en-US" dirty="0"/>
                  <a:t> thus provides an o/p V which is proportional to the time integral of </a:t>
                </a:r>
                <a:r>
                  <a:rPr lang="en-US" dirty="0" err="1"/>
                  <a:t>i</a:t>
                </a:r>
                <a:r>
                  <a:rPr lang="en-US" dirty="0"/>
                  <a:t>/p and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/>
                      <m:t>R</m:t>
                    </m:r>
                    <m:r>
                      <m:rPr>
                        <m:nor/>
                      </m:rPr>
                      <a:rPr lang="en-US" baseline="-25000" dirty="0" smtClean="0"/>
                      <m:t>1</m:t>
                    </m:r>
                    <m:r>
                      <m:rPr>
                        <m:nor/>
                      </m:rPr>
                      <a:rPr lang="en-US" dirty="0"/>
                      <m:t>C</m:t>
                    </m:r>
                    <m:r>
                      <m:rPr>
                        <m:nor/>
                      </m:rPr>
                      <a:rPr lang="en-US" baseline="-25000" dirty="0"/>
                      <m:t>F</m:t>
                    </m:r>
                  </m:oMath>
                </a14:m>
                <a:r>
                  <a:rPr lang="en-US" dirty="0"/>
                  <a:t> is the time constant of the integrator.</a:t>
                </a:r>
              </a:p>
              <a:p>
                <a:pPr marL="0" indent="0">
                  <a:buNone/>
                </a:pPr>
                <a:r>
                  <a:rPr lang="en-US" dirty="0"/>
                  <a:t>(-) sign  indicates </a:t>
                </a:r>
                <a:r>
                  <a:rPr lang="en-US" dirty="0">
                    <a:solidFill>
                      <a:srgbClr val="FF0000"/>
                    </a:solidFill>
                  </a:rPr>
                  <a:t>inverting integrator.</a:t>
                </a:r>
              </a:p>
              <a:p>
                <a:pPr marL="0" indent="0">
                  <a:buNone/>
                </a:pPr>
                <a:r>
                  <a:rPr lang="en-US" dirty="0" err="1"/>
                  <a:t>R</a:t>
                </a:r>
                <a:r>
                  <a:rPr lang="en-US" baseline="-25000" dirty="0" err="1"/>
                  <a:t>comp</a:t>
                </a:r>
                <a:r>
                  <a:rPr lang="en-US" dirty="0"/>
                  <a:t>=R</a:t>
                </a:r>
                <a:r>
                  <a:rPr lang="en-US" baseline="-25000" dirty="0"/>
                  <a:t>1</a:t>
                </a:r>
                <a:r>
                  <a:rPr lang="en-US" dirty="0"/>
                  <a:t> to minimize effect of </a:t>
                </a:r>
                <a:r>
                  <a:rPr lang="en-US" dirty="0" err="1"/>
                  <a:t>i</a:t>
                </a:r>
                <a:r>
                  <a:rPr lang="en-US" dirty="0"/>
                  <a:t>/p bias current.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DCA16A-F6F3-B255-A0AD-672AB99AD9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62650"/>
                <a:ext cx="10515600" cy="6270809"/>
              </a:xfrm>
              <a:blipFill>
                <a:blip r:embed="rId2"/>
                <a:stretch>
                  <a:fillRect l="-1217" t="-1654" r="-5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35261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08D855-C843-0520-AB83-A6EB3B1D1B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7179" y="443883"/>
                <a:ext cx="10515600" cy="59835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Simple low pass RC </a:t>
                </a:r>
                <a:r>
                  <a:rPr lang="en-US" dirty="0" err="1"/>
                  <a:t>ckt</a:t>
                </a:r>
                <a:r>
                  <a:rPr lang="en-US" dirty="0"/>
                  <a:t> can also act as integrator when time const is very large.</a:t>
                </a:r>
              </a:p>
              <a:p>
                <a:r>
                  <a:rPr lang="en-US" dirty="0"/>
                  <a:t>This requires very large values of R &amp; C.</a:t>
                </a:r>
              </a:p>
              <a:p>
                <a:r>
                  <a:rPr lang="en-US" dirty="0"/>
                  <a:t>But this has practical limitations.</a:t>
                </a:r>
              </a:p>
              <a:p>
                <a:r>
                  <a:rPr lang="en-US" dirty="0"/>
                  <a:t>In op amp integrator by Miller’s </a:t>
                </a:r>
                <a:r>
                  <a:rPr lang="en-US" dirty="0" err="1"/>
                  <a:t>thrm</a:t>
                </a:r>
                <a:r>
                  <a:rPr lang="en-US" dirty="0"/>
                  <a:t>, the effective </a:t>
                </a:r>
                <a:r>
                  <a:rPr lang="en-US" dirty="0" err="1"/>
                  <a:t>i</a:t>
                </a:r>
                <a:r>
                  <a:rPr lang="en-US" dirty="0"/>
                  <a:t>/p capacitance becomes </a:t>
                </a:r>
                <a:r>
                  <a:rPr lang="en-US" dirty="0">
                    <a:solidFill>
                      <a:srgbClr val="FF0000"/>
                    </a:solidFill>
                  </a:rPr>
                  <a:t>C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F</a:t>
                </a:r>
                <a:r>
                  <a:rPr lang="en-US" dirty="0">
                    <a:solidFill>
                      <a:srgbClr val="FF0000"/>
                    </a:solidFill>
                  </a:rPr>
                  <a:t> (1-A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v</a:t>
                </a:r>
                <a:r>
                  <a:rPr lang="en-US" dirty="0">
                    <a:solidFill>
                      <a:srgbClr val="FF0000"/>
                    </a:solidFill>
                  </a:rPr>
                  <a:t>) </a:t>
                </a:r>
                <a:r>
                  <a:rPr lang="en-US" dirty="0"/>
                  <a:t>; gain of op amp A</a:t>
                </a:r>
                <a:r>
                  <a:rPr lang="en-US" baseline="-25000" dirty="0"/>
                  <a:t>v</a:t>
                </a:r>
                <a:r>
                  <a:rPr lang="en-US" dirty="0"/>
                  <a:t> .</a:t>
                </a:r>
              </a:p>
              <a:p>
                <a:r>
                  <a:rPr lang="en-IN" dirty="0"/>
                  <a:t>For ideal op amp, A</a:t>
                </a:r>
                <a:r>
                  <a:rPr lang="en-IN" baseline="-25000" dirty="0"/>
                  <a:t>v</a:t>
                </a:r>
                <a:r>
                  <a:rPr lang="en-IN" dirty="0"/>
                  <a:t> = ∞. So effective time </a:t>
                </a:r>
                <a:r>
                  <a:rPr lang="en-IN" dirty="0" err="1"/>
                  <a:t>const</a:t>
                </a:r>
                <a:r>
                  <a:rPr lang="en-IN" dirty="0"/>
                  <a:t> of op amp integrator becomes very large which results in perfect integration. </a:t>
                </a:r>
              </a:p>
              <a:p>
                <a:r>
                  <a:rPr lang="en-IN" dirty="0"/>
                  <a:t>Freq domain analysis of integrator working :</a:t>
                </a:r>
              </a:p>
              <a:p>
                <a:pPr marL="0" indent="0">
                  <a:buNone/>
                </a:pPr>
                <a:r>
                  <a:rPr lang="en-IN" dirty="0"/>
                  <a:t>      </a:t>
                </a:r>
                <a:r>
                  <a:rPr lang="en-US" dirty="0">
                    <a:solidFill>
                      <a:srgbClr val="FF0000"/>
                    </a:solidFill>
                  </a:rPr>
                  <a:t>v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0</a:t>
                </a:r>
                <a:r>
                  <a:rPr lang="en-US" dirty="0">
                    <a:solidFill>
                      <a:srgbClr val="FF0000"/>
                    </a:solidFill>
                  </a:rPr>
                  <a:t>(t)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rgbClr val="FF0000"/>
                            </a:solidFill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F0000"/>
                            </a:solidFill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rgbClr val="FF0000"/>
                            </a:solidFill>
                          </a:rPr>
                          <m:t>F</m:t>
                        </m:r>
                      </m:den>
                    </m:f>
                    <m:r>
                      <a:rPr lang="en-US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limLoc m:val="undOvr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F0000"/>
                            </a:solidFill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rgbClr val="FF0000"/>
                            </a:solidFill>
                          </a:rPr>
                          <m:t>i</m:t>
                        </m:r>
                        <m:r>
                          <a:rPr lang="en-US" b="0" i="1" baseline="-25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dt + v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0</a:t>
                </a:r>
                <a:r>
                  <a:rPr lang="en-US" dirty="0">
                    <a:solidFill>
                      <a:srgbClr val="FF0000"/>
                    </a:solidFill>
                  </a:rPr>
                  <a:t>(0) </a:t>
                </a:r>
              </a:p>
              <a:p>
                <a:pPr marL="0" indent="0">
                  <a:buNone/>
                </a:pPr>
                <a:r>
                  <a:rPr lang="en-IN" dirty="0">
                    <a:solidFill>
                      <a:schemeClr val="tx1"/>
                    </a:solidFill>
                  </a:rPr>
                  <a:t>V</a:t>
                </a:r>
                <a:r>
                  <a:rPr lang="en-IN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IN" dirty="0">
                    <a:solidFill>
                      <a:schemeClr val="tx1"/>
                    </a:solidFill>
                  </a:rPr>
                  <a:t>(s) = </a:t>
                </a:r>
                <a:r>
                  <a:rPr lang="en-US" dirty="0">
                    <a:solidFill>
                      <a:schemeClr val="tx1"/>
                    </a:solidFill>
                  </a:rPr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chemeClr val="tx1"/>
                            </a:solidFill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chemeClr val="tx1"/>
                            </a:solidFill>
                          </a:rPr>
                          <m:t>F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V</a:t>
                </a:r>
                <a:r>
                  <a:rPr lang="en-IN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en-IN" dirty="0">
                    <a:solidFill>
                      <a:schemeClr val="tx1"/>
                    </a:solidFill>
                  </a:rPr>
                  <a:t>(s)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08D855-C843-0520-AB83-A6EB3B1D1B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7179" y="443883"/>
                <a:ext cx="10515600" cy="5983550"/>
              </a:xfrm>
              <a:blipFill>
                <a:blip r:embed="rId2"/>
                <a:stretch>
                  <a:fillRect l="-1217" t="-1733" r="-14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73958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58A48-3C7E-B6B5-0AA8-3A8925448F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38363"/>
                <a:ext cx="10515600" cy="594233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000" dirty="0"/>
                  <a:t>In steady state, put s = j</a:t>
                </a:r>
                <a:r>
                  <a:rPr lang="el-GR" sz="3000" dirty="0"/>
                  <a:t>ω</a:t>
                </a:r>
                <a:endParaRPr lang="en-US" sz="3000" dirty="0"/>
              </a:p>
              <a:p>
                <a:pPr marL="0" indent="0">
                  <a:buNone/>
                </a:pPr>
                <a:r>
                  <a:rPr lang="en-IN" sz="3000" dirty="0">
                    <a:solidFill>
                      <a:schemeClr val="tx1"/>
                    </a:solidFill>
                  </a:rPr>
                  <a:t>V</a:t>
                </a:r>
                <a:r>
                  <a:rPr lang="en-IN" sz="3000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IN" sz="3000" dirty="0">
                    <a:solidFill>
                      <a:schemeClr val="tx1"/>
                    </a:solidFill>
                  </a:rPr>
                  <a:t>(</a:t>
                </a:r>
                <a:r>
                  <a:rPr lang="en-US" sz="3000" dirty="0"/>
                  <a:t>j</a:t>
                </a:r>
                <a:r>
                  <a:rPr lang="el-GR" sz="3000" dirty="0"/>
                  <a:t>ω</a:t>
                </a:r>
                <a:r>
                  <a:rPr lang="en-IN" sz="3000" dirty="0">
                    <a:solidFill>
                      <a:schemeClr val="tx1"/>
                    </a:solidFill>
                  </a:rPr>
                  <a:t>) = </a:t>
                </a:r>
                <a:r>
                  <a:rPr lang="en-US" sz="3000" dirty="0">
                    <a:solidFill>
                      <a:schemeClr val="tx1"/>
                    </a:solidFill>
                  </a:rPr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000" dirty="0"/>
                          <m:t>j</m:t>
                        </m:r>
                        <m:r>
                          <m:rPr>
                            <m:nor/>
                          </m:rPr>
                          <a:rPr lang="el-GR" sz="3000" dirty="0"/>
                          <m:t>ω</m:t>
                        </m:r>
                        <m:r>
                          <m:rPr>
                            <m:nor/>
                          </m:rPr>
                          <a:rPr lang="en-US" sz="3000" dirty="0">
                            <a:solidFill>
                              <a:schemeClr val="tx1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sz="3000" baseline="-25000" dirty="0">
                            <a:solidFill>
                              <a:schemeClr val="tx1"/>
                            </a:solidFill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3000" dirty="0">
                            <a:solidFill>
                              <a:schemeClr val="tx1"/>
                            </a:solidFill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sz="3000" baseline="-25000" dirty="0">
                            <a:solidFill>
                              <a:schemeClr val="tx1"/>
                            </a:solidFill>
                          </a:rPr>
                          <m:t>F</m:t>
                        </m:r>
                      </m:den>
                    </m:f>
                  </m:oMath>
                </a14:m>
                <a:r>
                  <a:rPr lang="en-IN" sz="3000" dirty="0">
                    <a:solidFill>
                      <a:schemeClr val="tx1"/>
                    </a:solidFill>
                  </a:rPr>
                  <a:t> V</a:t>
                </a:r>
                <a:r>
                  <a:rPr lang="en-IN" sz="3000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en-IN" sz="3000" dirty="0">
                    <a:solidFill>
                      <a:schemeClr val="tx1"/>
                    </a:solidFill>
                  </a:rPr>
                  <a:t>(</a:t>
                </a:r>
                <a:r>
                  <a:rPr lang="en-US" sz="3000" dirty="0"/>
                  <a:t>j</a:t>
                </a:r>
                <a:r>
                  <a:rPr lang="el-GR" sz="3000" dirty="0"/>
                  <a:t>ω</a:t>
                </a:r>
                <a:r>
                  <a:rPr lang="en-IN" sz="3000" dirty="0">
                    <a:solidFill>
                      <a:schemeClr val="tx1"/>
                    </a:solidFill>
                  </a:rPr>
                  <a:t>)  </a:t>
                </a:r>
              </a:p>
              <a:p>
                <a:pPr marL="0" indent="0">
                  <a:buNone/>
                </a:pPr>
                <a:endParaRPr lang="en-IN" sz="3000" dirty="0"/>
              </a:p>
              <a:p>
                <a:pPr marL="0" indent="0">
                  <a:buNone/>
                </a:pPr>
                <a:r>
                  <a:rPr lang="en-IN" sz="3000" dirty="0"/>
                  <a:t>Magnitude of g</a:t>
                </a:r>
                <a:r>
                  <a:rPr lang="en-IN" sz="3000" dirty="0">
                    <a:solidFill>
                      <a:schemeClr val="tx1"/>
                    </a:solidFill>
                  </a:rPr>
                  <a:t>ain or integrator transfer function is</a:t>
                </a:r>
              </a:p>
              <a:p>
                <a:pPr marL="0" indent="0">
                  <a:buNone/>
                </a:pPr>
                <a:endParaRPr lang="en-IN" sz="3000" dirty="0"/>
              </a:p>
              <a:p>
                <a:pPr marL="0" indent="0">
                  <a:buNone/>
                </a:pPr>
                <a:r>
                  <a:rPr lang="en-IN" sz="3000" dirty="0">
                    <a:solidFill>
                      <a:schemeClr val="tx1"/>
                    </a:solidFill>
                  </a:rPr>
                  <a:t>|A| = |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000" dirty="0"/>
                          <m:t>V</m:t>
                        </m:r>
                        <m:r>
                          <m:rPr>
                            <m:nor/>
                          </m:rPr>
                          <a:rPr lang="en-IN" sz="3000" baseline="-25000" dirty="0"/>
                          <m:t>0</m:t>
                        </m:r>
                        <m:r>
                          <m:rPr>
                            <m:nor/>
                          </m:rPr>
                          <a:rPr lang="en-IN" sz="3000" dirty="0"/>
                          <m:t>(</m:t>
                        </m:r>
                        <m:r>
                          <m:rPr>
                            <m:nor/>
                          </m:rPr>
                          <a:rPr lang="en-US" sz="3000" dirty="0"/>
                          <m:t>j</m:t>
                        </m:r>
                        <m:r>
                          <m:rPr>
                            <m:nor/>
                          </m:rPr>
                          <a:rPr lang="el-GR" sz="3000" dirty="0"/>
                          <m:t>ω</m:t>
                        </m:r>
                        <m:r>
                          <m:rPr>
                            <m:nor/>
                          </m:rPr>
                          <a:rPr lang="en-IN" sz="3000" dirty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000" dirty="0"/>
                          <m:t>V</m:t>
                        </m:r>
                        <m:r>
                          <m:rPr>
                            <m:nor/>
                          </m:rPr>
                          <a:rPr lang="en-US" sz="3000" b="0" i="0" baseline="-25000" dirty="0" smtClean="0"/>
                          <m:t>i</m:t>
                        </m:r>
                        <m:r>
                          <m:rPr>
                            <m:nor/>
                          </m:rPr>
                          <a:rPr lang="en-IN" sz="3000" dirty="0"/>
                          <m:t>(</m:t>
                        </m:r>
                        <m:r>
                          <m:rPr>
                            <m:nor/>
                          </m:rPr>
                          <a:rPr lang="en-US" sz="3000" dirty="0"/>
                          <m:t>j</m:t>
                        </m:r>
                        <m:r>
                          <m:rPr>
                            <m:nor/>
                          </m:rPr>
                          <a:rPr lang="el-GR" sz="3000" dirty="0"/>
                          <m:t>ω</m:t>
                        </m:r>
                        <m:r>
                          <m:rPr>
                            <m:nor/>
                          </m:rPr>
                          <a:rPr lang="en-IN" sz="3000" dirty="0"/>
                          <m:t>)</m:t>
                        </m:r>
                      </m:den>
                    </m:f>
                  </m:oMath>
                </a14:m>
                <a:r>
                  <a:rPr lang="en-IN" sz="3000" dirty="0"/>
                  <a:t> |  = | </a:t>
                </a:r>
                <a:r>
                  <a:rPr lang="en-US" sz="3000" dirty="0"/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000" dirty="0"/>
                          <m:t>j</m:t>
                        </m:r>
                        <m:r>
                          <m:rPr>
                            <m:nor/>
                          </m:rPr>
                          <a:rPr lang="el-GR" sz="3000" dirty="0"/>
                          <m:t>ω</m:t>
                        </m:r>
                        <m:r>
                          <m:rPr>
                            <m:nor/>
                          </m:rPr>
                          <a:rPr lang="en-US" sz="3000" dirty="0"/>
                          <m:t>R</m:t>
                        </m:r>
                        <m:r>
                          <m:rPr>
                            <m:nor/>
                          </m:rPr>
                          <a:rPr lang="en-US" sz="30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3000" dirty="0"/>
                          <m:t>C</m:t>
                        </m:r>
                        <m:r>
                          <m:rPr>
                            <m:nor/>
                          </m:rPr>
                          <a:rPr lang="en-US" sz="3000" baseline="-25000" dirty="0"/>
                          <m:t>F</m:t>
                        </m:r>
                      </m:den>
                    </m:f>
                  </m:oMath>
                </a14:m>
                <a:r>
                  <a:rPr lang="en-IN" sz="3000" dirty="0"/>
                  <a:t> |  = </a:t>
                </a:r>
                <a:r>
                  <a:rPr lang="en-US" sz="3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l-GR" sz="3000" dirty="0"/>
                          <m:t>ω</m:t>
                        </m:r>
                        <m:r>
                          <m:rPr>
                            <m:nor/>
                          </m:rPr>
                          <a:rPr lang="en-US" sz="3000" dirty="0"/>
                          <m:t>R</m:t>
                        </m:r>
                        <m:r>
                          <m:rPr>
                            <m:nor/>
                          </m:rPr>
                          <a:rPr lang="en-US" sz="30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3000" dirty="0"/>
                          <m:t>C</m:t>
                        </m:r>
                        <m:r>
                          <m:rPr>
                            <m:nor/>
                          </m:rPr>
                          <a:rPr lang="en-US" sz="3000" baseline="-25000" dirty="0"/>
                          <m:t>F</m:t>
                        </m:r>
                      </m:den>
                    </m:f>
                  </m:oMath>
                </a14:m>
                <a:r>
                  <a:rPr lang="en-IN" sz="3000" dirty="0"/>
                  <a:t> </a:t>
                </a:r>
              </a:p>
              <a:p>
                <a:pPr marL="0" indent="0">
                  <a:buNone/>
                </a:pPr>
                <a:endParaRPr lang="en-IN" sz="3000" dirty="0"/>
              </a:p>
              <a:p>
                <a:pPr marL="0" indent="0">
                  <a:buNone/>
                </a:pPr>
                <a:endParaRPr lang="en-IN" sz="3000" dirty="0"/>
              </a:p>
              <a:p>
                <a:pPr marL="0" indent="0">
                  <a:buNone/>
                </a:pPr>
                <a:endParaRPr lang="en-IN" sz="3000" dirty="0"/>
              </a:p>
              <a:p>
                <a:pPr marL="0" indent="0">
                  <a:buNone/>
                </a:pPr>
                <a:r>
                  <a:rPr lang="en-US" sz="3000" dirty="0"/>
                  <a:t> </a:t>
                </a:r>
                <a:endParaRPr lang="en-IN" sz="3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58A48-3C7E-B6B5-0AA8-3A8925448F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38363"/>
                <a:ext cx="10515600" cy="5942336"/>
              </a:xfrm>
              <a:blipFill>
                <a:blip r:embed="rId2"/>
                <a:stretch>
                  <a:fillRect l="-1391" t="-2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08858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D2FBEA2-447A-4BF8-18E0-B694880234E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14399" y="600507"/>
                <a:ext cx="5452369" cy="5826926"/>
              </a:xfrm>
            </p:spPr>
            <p:txBody>
              <a:bodyPr/>
              <a:lstStyle/>
              <a:p>
                <a:r>
                  <a:rPr lang="en-US" dirty="0"/>
                  <a:t>Freq response (Bode plot) of a basic &amp; lossy integrator is shown. </a:t>
                </a:r>
              </a:p>
              <a:p>
                <a:r>
                  <a:rPr lang="en-US" dirty="0"/>
                  <a:t>Straight line of slope -6dB/octave or -20 dB/decade. </a:t>
                </a:r>
              </a:p>
              <a:p>
                <a:r>
                  <a:rPr lang="en-US" dirty="0"/>
                  <a:t>f</a:t>
                </a:r>
                <a:r>
                  <a:rPr lang="en-US" baseline="-25000" dirty="0"/>
                  <a:t>b </a:t>
                </a:r>
                <a:r>
                  <a:rPr lang="en-US" dirty="0"/>
                  <a:t> is the </a:t>
                </a:r>
                <a:r>
                  <a:rPr lang="en-US" dirty="0" err="1"/>
                  <a:t>freq</a:t>
                </a:r>
                <a:r>
                  <a:rPr lang="en-US" dirty="0"/>
                  <a:t> at which gain of integrator is 0 dB </a:t>
                </a:r>
              </a:p>
              <a:p>
                <a:pPr marL="0" indent="0">
                  <a:buNone/>
                </a:pPr>
                <a:r>
                  <a:rPr lang="en-US" dirty="0"/>
                  <a:t>   f</a:t>
                </a:r>
                <a:r>
                  <a:rPr lang="en-US" baseline="-25000" dirty="0"/>
                  <a:t>b </a:t>
                </a:r>
                <a:r>
                  <a:rPr lang="en-US" dirty="0"/>
                  <a:t>= 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US" sz="2800" dirty="0"/>
                          <m:t>R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800" dirty="0"/>
                          <m:t>C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F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r>
                  <a:rPr lang="en-IN" dirty="0"/>
                  <a:t>At ω=0, |A| = ∞</a:t>
                </a:r>
              </a:p>
              <a:p>
                <a:r>
                  <a:rPr lang="en-IN" dirty="0"/>
                  <a:t>At DC, C</a:t>
                </a:r>
                <a:r>
                  <a:rPr lang="en-IN" baseline="-25000" dirty="0"/>
                  <a:t>F</a:t>
                </a:r>
                <a:r>
                  <a:rPr lang="en-IN" dirty="0"/>
                  <a:t> act as OC. Hence no –</a:t>
                </a:r>
                <a:r>
                  <a:rPr lang="en-IN" dirty="0" err="1"/>
                  <a:t>ve</a:t>
                </a:r>
                <a:r>
                  <a:rPr lang="en-IN" dirty="0"/>
                  <a:t> f/b. Thus op amp in OL, resulting in an ∞ gain.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D2FBEA2-447A-4BF8-18E0-B69488023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14399" y="600507"/>
                <a:ext cx="5452369" cy="5826926"/>
              </a:xfrm>
              <a:blipFill>
                <a:blip r:embed="rId2"/>
                <a:stretch>
                  <a:fillRect l="-2013" t="-1780" b="-7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C8F32D-D1F9-CFD1-A0A2-C980CDC03B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4" r="3754"/>
          <a:stretch/>
        </p:blipFill>
        <p:spPr>
          <a:xfrm>
            <a:off x="6366769" y="870012"/>
            <a:ext cx="5644718" cy="5306951"/>
          </a:xfrm>
        </p:spPr>
      </p:pic>
    </p:spTree>
    <p:extLst>
      <p:ext uri="{BB962C8B-B14F-4D97-AF65-F5344CB8AC3E}">
        <p14:creationId xmlns:p14="http://schemas.microsoft.com/office/powerpoint/2010/main" val="4123570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2086E9-14CC-016E-7869-52F010AF6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0507"/>
            <a:ext cx="10515600" cy="6155400"/>
          </a:xfrm>
        </p:spPr>
        <p:txBody>
          <a:bodyPr/>
          <a:lstStyle/>
          <a:p>
            <a:pPr algn="just"/>
            <a:r>
              <a:rPr lang="en-US" sz="3200" dirty="0"/>
              <a:t>Practically o/p never becomes </a:t>
            </a:r>
            <a:r>
              <a:rPr lang="en-IN" sz="3200" dirty="0"/>
              <a:t>∞</a:t>
            </a:r>
          </a:p>
          <a:p>
            <a:pPr algn="just"/>
            <a:r>
              <a:rPr lang="en-IN" sz="3200" dirty="0"/>
              <a:t>o/p of </a:t>
            </a:r>
            <a:r>
              <a:rPr lang="en-IN" sz="3200" dirty="0" err="1"/>
              <a:t>ampr</a:t>
            </a:r>
            <a:r>
              <a:rPr lang="en-IN" sz="3200" dirty="0"/>
              <a:t> saturates at a voltage close to ± power supply of op amp depending on the polarity of </a:t>
            </a:r>
            <a:r>
              <a:rPr lang="en-IN" sz="3200" dirty="0" err="1"/>
              <a:t>i</a:t>
            </a:r>
            <a:r>
              <a:rPr lang="en-IN" sz="3200" dirty="0"/>
              <a:t>/p dc s/g. </a:t>
            </a:r>
            <a:r>
              <a:rPr lang="en-US" sz="3200" dirty="0"/>
              <a:t> </a:t>
            </a:r>
          </a:p>
          <a:p>
            <a:pPr algn="just"/>
            <a:r>
              <a:rPr lang="en-US" sz="3200" dirty="0"/>
              <a:t>As the gain of integrator decreases with increasing </a:t>
            </a:r>
            <a:r>
              <a:rPr lang="en-US" sz="3200" dirty="0" err="1"/>
              <a:t>freq</a:t>
            </a:r>
            <a:r>
              <a:rPr lang="en-US" sz="3200" dirty="0"/>
              <a:t>, integrator </a:t>
            </a:r>
            <a:r>
              <a:rPr lang="en-US" sz="3200" dirty="0" err="1"/>
              <a:t>ckt</a:t>
            </a:r>
            <a:r>
              <a:rPr lang="en-US" sz="3200" dirty="0"/>
              <a:t> </a:t>
            </a:r>
            <a:r>
              <a:rPr lang="en-US" sz="3200" dirty="0" err="1"/>
              <a:t>doesnot</a:t>
            </a:r>
            <a:r>
              <a:rPr lang="en-US" sz="3200" dirty="0"/>
              <a:t> have any </a:t>
            </a:r>
            <a:r>
              <a:rPr lang="en-US" sz="3200" dirty="0" err="1"/>
              <a:t>freq</a:t>
            </a:r>
            <a:r>
              <a:rPr lang="en-US" sz="3200" dirty="0"/>
              <a:t> problem as faced in a differentiator.</a:t>
            </a:r>
          </a:p>
          <a:p>
            <a:pPr algn="just"/>
            <a:r>
              <a:rPr lang="en-US" sz="3200" dirty="0"/>
              <a:t>But at low </a:t>
            </a:r>
            <a:r>
              <a:rPr lang="en-US" sz="3200" dirty="0" err="1"/>
              <a:t>freqs</a:t>
            </a:r>
            <a:r>
              <a:rPr lang="en-US" sz="3200" dirty="0"/>
              <a:t> such as at dc (ω ≈ 0), the gain becomes </a:t>
            </a:r>
            <a:r>
              <a:rPr lang="en-IN" sz="3200" dirty="0"/>
              <a:t>∞ or saturates.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5073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6407D-9200-79E1-F2B0-B2988A2DD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Practical integrator </a:t>
            </a:r>
            <a:r>
              <a:rPr lang="en-US" b="1" dirty="0" err="1">
                <a:solidFill>
                  <a:srgbClr val="FF0000"/>
                </a:solidFill>
              </a:rPr>
              <a:t>ckt</a:t>
            </a:r>
            <a:r>
              <a:rPr lang="en-US" b="1" dirty="0">
                <a:solidFill>
                  <a:srgbClr val="FF0000"/>
                </a:solidFill>
              </a:rPr>
              <a:t>( Lossy integrator)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B5CF12-27E1-4DAF-48B5-4720D68476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" t="6242" r="5375" b="2685"/>
          <a:stretch/>
        </p:blipFill>
        <p:spPr>
          <a:xfrm>
            <a:off x="6829887" y="1819921"/>
            <a:ext cx="4891596" cy="4216895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20BD2E3-49C2-4E44-12F3-08AABD2C6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399" y="1690687"/>
            <a:ext cx="5915487" cy="4802187"/>
          </a:xfrm>
        </p:spPr>
        <p:txBody>
          <a:bodyPr>
            <a:normAutofit/>
          </a:bodyPr>
          <a:lstStyle/>
          <a:p>
            <a:pPr algn="just"/>
            <a:r>
              <a:rPr lang="en-US" sz="3200" dirty="0"/>
              <a:t>Gain of integrator at low </a:t>
            </a:r>
            <a:r>
              <a:rPr lang="en-US" sz="3200" dirty="0" err="1"/>
              <a:t>freq</a:t>
            </a:r>
            <a:r>
              <a:rPr lang="en-US" sz="3200" dirty="0"/>
              <a:t> (dc) can be limited to avoid the saturation problem if the f/b cap. is shunted by a res R</a:t>
            </a:r>
            <a:r>
              <a:rPr lang="en-US" sz="3200" baseline="-25000" dirty="0"/>
              <a:t>F</a:t>
            </a:r>
            <a:r>
              <a:rPr lang="en-US" sz="3200" dirty="0"/>
              <a:t>.</a:t>
            </a:r>
          </a:p>
          <a:p>
            <a:pPr algn="just"/>
            <a:r>
              <a:rPr lang="en-US" sz="3200" dirty="0"/>
              <a:t>Parallel combination of R</a:t>
            </a:r>
            <a:r>
              <a:rPr lang="en-US" sz="3200" baseline="-25000" dirty="0"/>
              <a:t>F </a:t>
            </a:r>
            <a:r>
              <a:rPr lang="en-US" sz="3200" dirty="0"/>
              <a:t>&amp; C</a:t>
            </a:r>
            <a:r>
              <a:rPr lang="en-US" sz="3200" baseline="-25000" dirty="0"/>
              <a:t>F</a:t>
            </a:r>
            <a:r>
              <a:rPr lang="en-US" sz="3200" dirty="0"/>
              <a:t> behaves like a practical capacitor which dissipates power unlike an ideal capacitor.</a:t>
            </a:r>
          </a:p>
          <a:p>
            <a:pPr algn="just"/>
            <a:r>
              <a:rPr lang="en-IN" sz="3200" dirty="0" err="1"/>
              <a:t>Bcoz</a:t>
            </a:r>
            <a:r>
              <a:rPr lang="en-IN" sz="3200" dirty="0"/>
              <a:t> of this, it is called as </a:t>
            </a:r>
            <a:r>
              <a:rPr lang="en-IN" sz="3200" dirty="0">
                <a:solidFill>
                  <a:srgbClr val="FF0000"/>
                </a:solidFill>
              </a:rPr>
              <a:t>lossy integrator.</a:t>
            </a:r>
          </a:p>
        </p:txBody>
      </p:sp>
    </p:spTree>
    <p:extLst>
      <p:ext uri="{BB962C8B-B14F-4D97-AF65-F5344CB8AC3E}">
        <p14:creationId xmlns:p14="http://schemas.microsoft.com/office/powerpoint/2010/main" val="19638968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E40D3C-EBB4-5FA6-B6FC-141E695326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9222" y="458464"/>
                <a:ext cx="10515600" cy="610213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F</a:t>
                </a:r>
                <a:r>
                  <a:rPr lang="en-US" dirty="0"/>
                  <a:t> limits low </a:t>
                </a:r>
                <a:r>
                  <a:rPr lang="en-US" dirty="0" err="1"/>
                  <a:t>freq</a:t>
                </a:r>
                <a:r>
                  <a:rPr lang="en-US" dirty="0"/>
                  <a:t> gain to –R</a:t>
                </a:r>
                <a:r>
                  <a:rPr lang="en-US" baseline="-25000" dirty="0"/>
                  <a:t>F</a:t>
                </a:r>
                <a:r>
                  <a:rPr lang="en-US" dirty="0"/>
                  <a:t> /R</a:t>
                </a:r>
                <a:r>
                  <a:rPr lang="en-US" baseline="-25000" dirty="0"/>
                  <a:t>1</a:t>
                </a:r>
                <a:r>
                  <a:rPr lang="en-US" dirty="0"/>
                  <a:t> (generally R</a:t>
                </a:r>
                <a:r>
                  <a:rPr lang="en-US" baseline="-25000" dirty="0"/>
                  <a:t>F</a:t>
                </a:r>
                <a:r>
                  <a:rPr lang="en-US" dirty="0"/>
                  <a:t>=10 R</a:t>
                </a:r>
                <a:r>
                  <a:rPr lang="en-US" baseline="-25000" dirty="0"/>
                  <a:t>1</a:t>
                </a:r>
                <a:r>
                  <a:rPr lang="en-US" dirty="0"/>
                  <a:t>) &amp; thus provides dc stabilization.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u="sng" dirty="0"/>
                  <a:t>Analysis</a:t>
                </a:r>
              </a:p>
              <a:p>
                <a:r>
                  <a:rPr lang="en-US" dirty="0"/>
                  <a:t>Nodal </a:t>
                </a:r>
                <a:r>
                  <a:rPr lang="en-US" dirty="0" err="1"/>
                  <a:t>eqn</a:t>
                </a:r>
                <a:r>
                  <a:rPr lang="en-US" dirty="0"/>
                  <a:t> at inverting terminal of op amp</a:t>
                </a:r>
              </a:p>
              <a:p>
                <a:pPr marL="0" indent="0">
                  <a:buNone/>
                </a:pPr>
                <a:r>
                  <a:rPr lang="en-US" dirty="0"/>
                  <a:t>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V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i</m:t>
                        </m:r>
                        <m:r>
                          <m:rPr>
                            <m:nor/>
                          </m:rPr>
                          <a:rPr lang="en-IN" dirty="0"/>
                          <m:t>(</m:t>
                        </m:r>
                        <m:r>
                          <m:rPr>
                            <m:nor/>
                          </m:rPr>
                          <a:rPr lang="en-IN" dirty="0"/>
                          <m:t>s</m:t>
                        </m:r>
                        <m:r>
                          <m:rPr>
                            <m:nor/>
                          </m:rPr>
                          <a:rPr lang="en-IN" dirty="0"/>
                          <m:t>)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dirty="0" smtClean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1</m:t>
                        </m:r>
                        <m:r>
                          <m:rPr>
                            <m:nor/>
                          </m:rPr>
                          <a:rPr lang="en-IN" dirty="0"/>
                          <m:t> 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m:rPr>
                        <m:nor/>
                      </m:rPr>
                      <a:rPr lang="en-US" dirty="0"/>
                      <m:t>C</m:t>
                    </m:r>
                    <m:r>
                      <m:rPr>
                        <m:nor/>
                      </m:rPr>
                      <a:rPr lang="en-US" baseline="-25000" dirty="0"/>
                      <m:t>F</m:t>
                    </m:r>
                    <m:r>
                      <m:rPr>
                        <m:nor/>
                      </m:rPr>
                      <a:rPr lang="en-US" b="0" i="0" baseline="-25000" dirty="0" smtClean="0"/>
                      <m:t> </m:t>
                    </m:r>
                    <m:r>
                      <m:rPr>
                        <m:nor/>
                      </m:rPr>
                      <a:rPr lang="en-IN" dirty="0"/>
                      <m:t>V</m:t>
                    </m:r>
                    <m:r>
                      <m:rPr>
                        <m:nor/>
                      </m:rPr>
                      <a:rPr lang="en-US" b="0" i="0" baseline="-25000" dirty="0" smtClean="0"/>
                      <m:t>0</m:t>
                    </m:r>
                    <m:r>
                      <m:rPr>
                        <m:nor/>
                      </m:rPr>
                      <a:rPr lang="en-IN" dirty="0"/>
                      <m:t>(</m:t>
                    </m:r>
                    <m:r>
                      <m:rPr>
                        <m:nor/>
                      </m:rPr>
                      <a:rPr lang="en-IN" dirty="0"/>
                      <m:t>s</m:t>
                    </m:r>
                    <m:r>
                      <m:rPr>
                        <m:nor/>
                      </m:rPr>
                      <a:rPr lang="en-IN" dirty="0"/>
                      <m:t>)</m:t>
                    </m:r>
                    <m:r>
                      <m:rPr>
                        <m:nor/>
                      </m:rPr>
                      <a:rPr lang="en-US" b="0" i="0" dirty="0" smtClean="0"/>
                      <m:t> 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0</m:t>
                        </m:r>
                        <m:r>
                          <m:rPr>
                            <m:nor/>
                          </m:rPr>
                          <a:rPr lang="en-IN" dirty="0"/>
                          <m:t>(</m:t>
                        </m:r>
                        <m:r>
                          <m:rPr>
                            <m:nor/>
                          </m:rPr>
                          <a:rPr lang="en-IN" dirty="0"/>
                          <m:t>s</m:t>
                        </m:r>
                        <m:r>
                          <m:rPr>
                            <m:nor/>
                          </m:rPr>
                          <a:rPr lang="en-IN" dirty="0"/>
                          <m:t>)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F</m:t>
                        </m:r>
                        <m:r>
                          <m:rPr>
                            <m:nor/>
                          </m:rPr>
                          <a:rPr lang="en-IN" dirty="0"/>
                          <m:t> 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IN" dirty="0"/>
                  <a:t>	 	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dirty="0" smtClean="0">
                        <a:solidFill>
                          <a:srgbClr val="FF0000"/>
                        </a:solidFill>
                      </a:rPr>
                      <m:t>V</m:t>
                    </m:r>
                    <m:r>
                      <m:rPr>
                        <m:nor/>
                      </m:rPr>
                      <a:rPr lang="en-US" b="0" i="0" baseline="-25000" dirty="0" smtClean="0">
                        <a:solidFill>
                          <a:srgbClr val="FF0000"/>
                        </a:solidFill>
                      </a:rPr>
                      <m:t>0</m:t>
                    </m:r>
                    <m:r>
                      <m:rPr>
                        <m:nor/>
                      </m:rPr>
                      <a:rPr lang="en-IN" dirty="0" smtClean="0">
                        <a:solidFill>
                          <a:srgbClr val="FF0000"/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IN" dirty="0" smtClean="0">
                        <a:solidFill>
                          <a:srgbClr val="FF0000"/>
                        </a:solidFill>
                      </a:rPr>
                      <m:t>s</m:t>
                    </m:r>
                    <m:r>
                      <m:rPr>
                        <m:nor/>
                      </m:rPr>
                      <a:rPr lang="en-IN" dirty="0" smtClean="0">
                        <a:solidFill>
                          <a:srgbClr val="FF0000"/>
                        </a:solidFill>
                      </a:rPr>
                      <m:t>)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</a:rPr>
                      <m:t> = 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rgbClr val="FF0000"/>
                            </a:solidFill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F0000"/>
                            </a:solidFill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rgbClr val="FF0000"/>
                            </a:solidFill>
                          </a:rPr>
                          <m:t>F</m:t>
                        </m:r>
                        <m:r>
                          <a:rPr lang="en-US" b="0" i="1" baseline="-25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b="0" i="0" dirty="0" smtClean="0">
                                <a:solidFill>
                                  <a:srgbClr val="FF0000"/>
                                </a:solidFill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b="0" i="0" baseline="-25000" dirty="0" smtClean="0">
                                <a:solidFill>
                                  <a:srgbClr val="FF0000"/>
                                </a:solidFill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IN" dirty="0">
                                <a:solidFill>
                                  <a:srgbClr val="FF0000"/>
                                </a:solidFill>
                              </a:rPr>
                              <m:t>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rgbClr val="FF0000"/>
                                </a:solidFill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baseline="-25000" dirty="0">
                                <a:solidFill>
                                  <a:srgbClr val="FF0000"/>
                                </a:solidFill>
                              </a:rPr>
                              <m:t>F</m:t>
                            </m:r>
                            <m:r>
                              <m:rPr>
                                <m:nor/>
                              </m:rPr>
                              <a:rPr lang="en-IN" dirty="0">
                                <a:solidFill>
                                  <a:srgbClr val="FF0000"/>
                                </a:solidFill>
                              </a:rPr>
                              <m:t> 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b="0" i="0" baseline="-25000" dirty="0" smtClean="0">
                            <a:solidFill>
                              <a:srgbClr val="FF0000"/>
                            </a:solidFill>
                          </a:rPr>
                          <m:t> 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dirty="0">
                        <a:solidFill>
                          <a:srgbClr val="FF0000"/>
                        </a:solidFill>
                      </a:rPr>
                      <m:t>V</m:t>
                    </m:r>
                    <m:r>
                      <m:rPr>
                        <m:nor/>
                      </m:rPr>
                      <a:rPr lang="en-US" b="0" i="0" baseline="-25000" dirty="0" smtClean="0">
                        <a:solidFill>
                          <a:srgbClr val="FF0000"/>
                        </a:solidFill>
                      </a:rPr>
                      <m:t>i</m:t>
                    </m:r>
                    <m:r>
                      <m:rPr>
                        <m:nor/>
                      </m:rPr>
                      <a:rPr lang="en-IN" dirty="0">
                        <a:solidFill>
                          <a:srgbClr val="FF0000"/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IN" dirty="0">
                        <a:solidFill>
                          <a:srgbClr val="FF0000"/>
                        </a:solidFill>
                      </a:rPr>
                      <m:t>s</m:t>
                    </m:r>
                    <m:r>
                      <m:rPr>
                        <m:nor/>
                      </m:rPr>
                      <a:rPr lang="en-IN" dirty="0">
                        <a:solidFill>
                          <a:srgbClr val="FF0000"/>
                        </a:solidFill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 </a:t>
                </a:r>
              </a:p>
              <a:p>
                <a:r>
                  <a:rPr lang="en-US" dirty="0"/>
                  <a:t>If R</a:t>
                </a:r>
                <a:r>
                  <a:rPr lang="en-US" baseline="-25000" dirty="0"/>
                  <a:t>F </a:t>
                </a:r>
                <a:r>
                  <a:rPr lang="en-US" dirty="0"/>
                  <a:t>is very large, lossy integrator approximates ideal integrator.</a:t>
                </a:r>
              </a:p>
              <a:p>
                <a:r>
                  <a:rPr lang="en-US" dirty="0"/>
                  <a:t>For s=</a:t>
                </a:r>
                <a:r>
                  <a:rPr lang="en-US" dirty="0" err="1"/>
                  <a:t>jω</a:t>
                </a:r>
                <a:r>
                  <a:rPr lang="en-US" dirty="0"/>
                  <a:t>, magnitude of gain of lossy </a:t>
                </a:r>
                <a:r>
                  <a:rPr lang="en-US" dirty="0" err="1"/>
                  <a:t>intregrator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	|A| = </a:t>
                </a:r>
                <a:r>
                  <a:rPr lang="en-IN" sz="2800" dirty="0">
                    <a:solidFill>
                      <a:schemeClr val="tx1"/>
                    </a:solidFill>
                  </a:rPr>
                  <a:t> |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2800" dirty="0"/>
                          <m:t>V</m:t>
                        </m:r>
                        <m:r>
                          <m:rPr>
                            <m:nor/>
                          </m:rPr>
                          <a:rPr lang="en-IN" sz="2800" baseline="-25000" dirty="0"/>
                          <m:t>0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2800" dirty="0"/>
                          <m:t>V</m:t>
                        </m:r>
                        <m:r>
                          <m:rPr>
                            <m:nor/>
                          </m:rPr>
                          <a:rPr lang="en-US" sz="2800" b="0" i="0" baseline="-25000" dirty="0" smtClean="0"/>
                          <m:t>i</m:t>
                        </m:r>
                      </m:den>
                    </m:f>
                  </m:oMath>
                </a14:m>
                <a:r>
                  <a:rPr lang="en-IN" sz="2800" dirty="0"/>
                  <a:t> |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IN" sz="28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l-GR" dirty="0"/>
                              <m:t>ω</m:t>
                            </m:r>
                            <m:r>
                              <m:rPr>
                                <m:nor/>
                              </m:rPr>
                              <a:rPr lang="en-US" baseline="30000" dirty="0"/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baseline="-25000" dirty="0"/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baseline="30000" dirty="0"/>
                              <m:t>2 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en-US" baseline="-25000" dirty="0"/>
                              <m:t>F</m:t>
                            </m:r>
                            <m:r>
                              <m:rPr>
                                <m:nor/>
                              </m:rPr>
                              <a:rPr lang="en-US" baseline="30000" dirty="0"/>
                              <m:t>2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dirty="0"/>
                                  <m:t>R</m:t>
                                </m:r>
                                <m:r>
                                  <m:rPr>
                                    <m:nor/>
                                  </m:rPr>
                                  <a:rPr lang="en-US" baseline="-25000" dirty="0"/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en-US" baseline="30000" dirty="0"/>
                                  <m:t>2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dirty="0"/>
                                  <m:t>R</m:t>
                                </m:r>
                                <m:r>
                                  <m:rPr>
                                    <m:nor/>
                                  </m:rPr>
                                  <a:rPr lang="en-US" baseline="-25000" dirty="0"/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en-US" baseline="30000" dirty="0"/>
                                  <m:t>2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chemeClr val="tx1"/>
                                </a:solidFill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b="0" i="0" baseline="-25000" dirty="0" smtClean="0">
                                <a:solidFill>
                                  <a:schemeClr val="tx1"/>
                                </a:solidFill>
                              </a:rPr>
                              <m:t>F</m:t>
                            </m:r>
                            <m:r>
                              <m:rPr>
                                <m:nor/>
                              </m:rPr>
                              <a:rPr lang="en-IN" dirty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chemeClr val="tx1"/>
                                </a:solidFill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b="0" i="0" baseline="-25000" dirty="0" smtClean="0">
                                <a:solidFill>
                                  <a:schemeClr val="tx1"/>
                                </a:solidFill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IN" dirty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</m:den>
                        </m:f>
                      </m:num>
                      <m:den>
                        <m:rad>
                          <m:radPr>
                            <m:degHide m:val="on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1+(</m:t>
                            </m:r>
                            <m:r>
                              <m:rPr>
                                <m:nor/>
                              </m:rPr>
                              <a:rPr lang="el-GR" dirty="0"/>
                              <m:t>ω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b="0" i="0" baseline="-25000" dirty="0" smtClean="0"/>
                              <m:t>F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en-US" baseline="-25000" dirty="0"/>
                              <m:t>F</m:t>
                            </m:r>
                            <m:r>
                              <m:rPr>
                                <m:nor/>
                              </m:rPr>
                              <a:rPr lang="en-US" b="0" i="0" dirty="0" smtClean="0"/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baseline="30000" dirty="0"/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3E40D3C-EBB4-5FA6-B6FC-141E695326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9222" y="458464"/>
                <a:ext cx="10515600" cy="6102134"/>
              </a:xfrm>
              <a:blipFill>
                <a:blip r:embed="rId2"/>
                <a:stretch>
                  <a:fillRect l="-1159" t="-21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30530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875A54-E989-E6CC-6AA8-6CCFA4CA5D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78563"/>
                <a:ext cx="10515600" cy="64039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u="sng" dirty="0"/>
                  <a:t>Bode plot </a:t>
                </a:r>
                <a:r>
                  <a:rPr lang="en-US" sz="3000" dirty="0"/>
                  <a:t>:</a:t>
                </a:r>
              </a:p>
              <a:p>
                <a:r>
                  <a:rPr lang="en-IN" sz="3000" dirty="0"/>
                  <a:t>At low </a:t>
                </a:r>
                <a:r>
                  <a:rPr lang="en-IN" sz="3000" dirty="0" err="1"/>
                  <a:t>freqs</a:t>
                </a:r>
                <a:r>
                  <a:rPr lang="en-IN" sz="3000" dirty="0"/>
                  <a:t>, gain is </a:t>
                </a:r>
                <a:r>
                  <a:rPr lang="en-IN" sz="3000" dirty="0" err="1"/>
                  <a:t>const</a:t>
                </a:r>
                <a:r>
                  <a:rPr lang="en-IN" sz="3000" dirty="0"/>
                  <a:t> at R</a:t>
                </a:r>
                <a:r>
                  <a:rPr lang="en-IN" sz="3000" baseline="-25000" dirty="0"/>
                  <a:t>F</a:t>
                </a:r>
                <a:r>
                  <a:rPr lang="en-IN" sz="3000" dirty="0"/>
                  <a:t> / R</a:t>
                </a:r>
                <a:r>
                  <a:rPr lang="en-IN" sz="3000" baseline="-25000" dirty="0"/>
                  <a:t>1.</a:t>
                </a:r>
              </a:p>
              <a:p>
                <a:r>
                  <a:rPr lang="en-IN" sz="3000" dirty="0"/>
                  <a:t>Break </a:t>
                </a:r>
                <a:r>
                  <a:rPr lang="en-IN" sz="3000" dirty="0" err="1"/>
                  <a:t>freq</a:t>
                </a:r>
                <a:r>
                  <a:rPr lang="en-IN" sz="3000" dirty="0"/>
                  <a:t> (f=f</a:t>
                </a:r>
                <a:r>
                  <a:rPr lang="en-IN" sz="3000" baseline="-25000" dirty="0"/>
                  <a:t>a</a:t>
                </a:r>
                <a:r>
                  <a:rPr lang="en-IN" sz="3000" dirty="0"/>
                  <a:t>) at which gain is 0.707 (R</a:t>
                </a:r>
                <a:r>
                  <a:rPr lang="en-IN" sz="3000" baseline="-25000" dirty="0"/>
                  <a:t>F</a:t>
                </a:r>
                <a:r>
                  <a:rPr lang="en-IN" sz="3000" dirty="0"/>
                  <a:t> / R</a:t>
                </a:r>
                <a:r>
                  <a:rPr lang="en-IN" sz="3000" baseline="-25000" dirty="0"/>
                  <a:t>1</a:t>
                </a:r>
                <a:r>
                  <a:rPr lang="en-IN" sz="3000" dirty="0"/>
                  <a:t>) or -3dB below its value of R</a:t>
                </a:r>
                <a:r>
                  <a:rPr lang="en-IN" sz="3000" baseline="-25000" dirty="0"/>
                  <a:t>F</a:t>
                </a:r>
                <a:r>
                  <a:rPr lang="en-IN" sz="3000" dirty="0"/>
                  <a:t> / R</a:t>
                </a:r>
                <a:r>
                  <a:rPr lang="en-IN" sz="3000" baseline="-25000" dirty="0"/>
                  <a:t>1 </a:t>
                </a:r>
                <a:r>
                  <a:rPr lang="en-IN" sz="3000" dirty="0"/>
                  <a:t>is calculated as </a:t>
                </a:r>
                <a:endParaRPr lang="en-IN" sz="3000" baseline="-25000" dirty="0"/>
              </a:p>
              <a:p>
                <a:endParaRPr lang="en-IN" sz="3000" baseline="-25000" dirty="0"/>
              </a:p>
              <a:p>
                <a:r>
                  <a:rPr lang="en-US" sz="3000" dirty="0"/>
                  <a:t>|A| = </a:t>
                </a:r>
                <a:r>
                  <a:rPr lang="en-IN" sz="3000" dirty="0">
                    <a:solidFill>
                      <a:schemeClr val="tx1"/>
                    </a:solidFill>
                  </a:rPr>
                  <a:t> |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000" dirty="0"/>
                          <m:t>V</m:t>
                        </m:r>
                        <m:r>
                          <m:rPr>
                            <m:nor/>
                          </m:rPr>
                          <a:rPr lang="en-IN" sz="3000" baseline="-25000" dirty="0"/>
                          <m:t>0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000" dirty="0"/>
                          <m:t>V</m:t>
                        </m:r>
                        <m:r>
                          <m:rPr>
                            <m:nor/>
                          </m:rPr>
                          <a:rPr lang="en-US" sz="3000" b="0" i="0" baseline="-25000" dirty="0" smtClean="0"/>
                          <m:t>i</m:t>
                        </m:r>
                      </m:den>
                    </m:f>
                  </m:oMath>
                </a14:m>
                <a:r>
                  <a:rPr lang="en-IN" sz="3000" dirty="0"/>
                  <a:t> | </a:t>
                </a:r>
                <a:r>
                  <a:rPr lang="en-US" sz="3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3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3000" dirty="0">
                                <a:solidFill>
                                  <a:schemeClr val="tx1"/>
                                </a:solidFill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sz="3000" b="0" i="0" baseline="-25000" dirty="0" smtClean="0">
                                <a:solidFill>
                                  <a:schemeClr val="tx1"/>
                                </a:solidFill>
                              </a:rPr>
                              <m:t>F</m:t>
                            </m:r>
                            <m:r>
                              <m:rPr>
                                <m:nor/>
                              </m:rPr>
                              <a:rPr lang="en-IN" sz="3000" dirty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3000" dirty="0">
                                <a:solidFill>
                                  <a:schemeClr val="tx1"/>
                                </a:solidFill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sz="3000" b="0" i="0" baseline="-25000" dirty="0" smtClean="0">
                                <a:solidFill>
                                  <a:schemeClr val="tx1"/>
                                </a:solidFill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IN" sz="3000" dirty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</m:den>
                        </m:f>
                      </m:num>
                      <m:den>
                        <m:rad>
                          <m:radPr>
                            <m:degHide m:val="on"/>
                            <m:ctrlPr>
                              <a:rPr lang="en-IN" sz="3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sz="3000" b="0" i="0" smtClean="0">
                                <a:latin typeface="Cambria Math" panose="02040503050406030204" pitchFamily="18" charset="0"/>
                              </a:rPr>
                              <m:t>1+(</m:t>
                            </m:r>
                            <m:r>
                              <m:rPr>
                                <m:nor/>
                              </m:rPr>
                              <a:rPr lang="el-GR" sz="3000" dirty="0"/>
                              <m:t>ω</m:t>
                            </m:r>
                            <m:r>
                              <m:rPr>
                                <m:nor/>
                              </m:rPr>
                              <a:rPr lang="en-US" sz="3000" dirty="0"/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sz="3000" b="0" i="0" baseline="-25000" dirty="0" smtClean="0"/>
                              <m:t>F</m:t>
                            </m:r>
                            <m:r>
                              <m:rPr>
                                <m:nor/>
                              </m:rPr>
                              <a:rPr lang="en-US" sz="30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en-US" sz="3000" baseline="-25000" dirty="0"/>
                              <m:t>F</m:t>
                            </m:r>
                            <m:r>
                              <m:rPr>
                                <m:nor/>
                              </m:rPr>
                              <a:rPr lang="en-US" sz="3000" b="0" i="0" dirty="0" smtClean="0"/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sz="3000" baseline="30000" dirty="0"/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IN" sz="3000" dirty="0"/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IN" sz="3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sz="3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IN" sz="3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000" dirty="0"/>
                          <m:t>R</m:t>
                        </m:r>
                        <m:r>
                          <m:rPr>
                            <m:nor/>
                          </m:rPr>
                          <a:rPr lang="en-US" sz="3000" baseline="-25000" dirty="0"/>
                          <m:t>F</m:t>
                        </m:r>
                        <m:r>
                          <m:rPr>
                            <m:nor/>
                          </m:rPr>
                          <a:rPr lang="en-IN" sz="3000" dirty="0"/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000" dirty="0"/>
                          <m:t>R</m:t>
                        </m:r>
                        <m:r>
                          <m:rPr>
                            <m:nor/>
                          </m:rPr>
                          <a:rPr lang="en-US" sz="30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IN" sz="3000" dirty="0"/>
                          <m:t> </m:t>
                        </m:r>
                      </m:den>
                    </m:f>
                  </m:oMath>
                </a14:m>
                <a:endParaRPr lang="en-IN" sz="3000" dirty="0"/>
              </a:p>
              <a:p>
                <a:endParaRPr lang="en-IN" sz="3000" dirty="0"/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sz="3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3000" b="0" i="0" smtClean="0">
                            <a:latin typeface="Cambria Math" panose="02040503050406030204" pitchFamily="18" charset="0"/>
                          </a:rPr>
                          <m:t>1+(</m:t>
                        </m:r>
                        <m:r>
                          <m:rPr>
                            <m:nor/>
                          </m:rPr>
                          <a:rPr lang="el-GR" sz="3000" dirty="0"/>
                          <m:t>ω</m:t>
                        </m:r>
                        <m:r>
                          <m:rPr>
                            <m:nor/>
                          </m:rPr>
                          <a:rPr lang="en-US" sz="3000" dirty="0"/>
                          <m:t>R</m:t>
                        </m:r>
                        <m:r>
                          <m:rPr>
                            <m:nor/>
                          </m:rPr>
                          <a:rPr lang="en-US" sz="3000" b="0" i="0" baseline="-25000" dirty="0" smtClean="0"/>
                          <m:t>F</m:t>
                        </m:r>
                        <m:r>
                          <m:rPr>
                            <m:nor/>
                          </m:rPr>
                          <a:rPr lang="en-US" sz="3000" dirty="0"/>
                          <m:t>C</m:t>
                        </m:r>
                        <m:r>
                          <m:rPr>
                            <m:nor/>
                          </m:rPr>
                          <a:rPr lang="en-US" sz="3000" baseline="-25000" dirty="0"/>
                          <m:t>F</m:t>
                        </m:r>
                        <m:r>
                          <m:rPr>
                            <m:nor/>
                          </m:rPr>
                          <a:rPr lang="en-US" sz="3000" b="0" i="0" dirty="0" smtClean="0"/>
                          <m:t>)</m:t>
                        </m:r>
                        <m:r>
                          <m:rPr>
                            <m:nor/>
                          </m:rPr>
                          <a:rPr lang="en-US" sz="3000" baseline="30000" dirty="0"/>
                          <m:t>2</m:t>
                        </m:r>
                      </m:e>
                    </m:rad>
                  </m:oMath>
                </a14:m>
                <a:r>
                  <a:rPr lang="en-IN" sz="300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sz="3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3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IN" sz="3000" dirty="0"/>
              </a:p>
              <a:p>
                <a:endParaRPr lang="en-IN" sz="3000" dirty="0"/>
              </a:p>
              <a:p>
                <a:r>
                  <a:rPr lang="en-IN" sz="3000" dirty="0"/>
                  <a:t>Solving for f=f</a:t>
                </a:r>
                <a:r>
                  <a:rPr lang="en-IN" sz="3000" baseline="-25000" dirty="0"/>
                  <a:t>a </a:t>
                </a:r>
                <a:r>
                  <a:rPr lang="en-IN" sz="3000" dirty="0"/>
                  <a:t>, we get     </a:t>
                </a:r>
                <a:r>
                  <a:rPr lang="en-IN" sz="3000" dirty="0">
                    <a:solidFill>
                      <a:srgbClr val="FF0000"/>
                    </a:solidFill>
                  </a:rPr>
                  <a:t>f</a:t>
                </a:r>
                <a:r>
                  <a:rPr lang="en-IN" sz="3000" baseline="-25000" dirty="0">
                    <a:solidFill>
                      <a:srgbClr val="FF0000"/>
                    </a:solidFill>
                  </a:rPr>
                  <a:t>a</a:t>
                </a:r>
                <a:r>
                  <a:rPr lang="en-IN" sz="3000" dirty="0">
                    <a:solidFill>
                      <a:srgbClr val="FF0000"/>
                    </a:solidFill>
                  </a:rPr>
                  <a:t> </a:t>
                </a:r>
                <a:r>
                  <a:rPr lang="en-US" sz="3000" dirty="0">
                    <a:solidFill>
                      <a:srgbClr val="FF0000"/>
                    </a:solidFill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sz="3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US" sz="3000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sz="3000" b="0" i="0" baseline="-25000" dirty="0" smtClean="0">
                            <a:solidFill>
                              <a:srgbClr val="FF0000"/>
                            </a:solidFill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3000" dirty="0">
                            <a:solidFill>
                              <a:srgbClr val="FF0000"/>
                            </a:solidFill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sz="3000" baseline="-25000" dirty="0">
                            <a:solidFill>
                              <a:srgbClr val="FF0000"/>
                            </a:solidFill>
                          </a:rPr>
                          <m:t>F</m:t>
                        </m:r>
                      </m:den>
                    </m:f>
                  </m:oMath>
                </a14:m>
                <a:r>
                  <a:rPr lang="en-IN" sz="3000" dirty="0">
                    <a:solidFill>
                      <a:srgbClr val="FF0000"/>
                    </a:solidFill>
                  </a:rPr>
                  <a:t> 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875A54-E989-E6CC-6AA8-6CCFA4CA5D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78563"/>
                <a:ext cx="10515600" cy="6403977"/>
              </a:xfrm>
              <a:blipFill>
                <a:blip r:embed="rId2"/>
                <a:stretch>
                  <a:fillRect l="-1391" t="-19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4057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6C43A-7406-0A8C-8A38-0FA5A7BD4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975" y="485095"/>
            <a:ext cx="10711649" cy="5986725"/>
          </a:xfrm>
        </p:spPr>
        <p:txBody>
          <a:bodyPr/>
          <a:lstStyle/>
          <a:p>
            <a:pPr algn="just"/>
            <a:r>
              <a:rPr lang="en-US" dirty="0"/>
              <a:t>This </a:t>
            </a:r>
            <a:r>
              <a:rPr lang="en-US" dirty="0" err="1"/>
              <a:t>freq</a:t>
            </a:r>
            <a:r>
              <a:rPr lang="en-US" dirty="0"/>
              <a:t> is very important as it tells us where the useful integration range starts, </a:t>
            </a:r>
          </a:p>
          <a:p>
            <a:pPr algn="just"/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/p </a:t>
            </a:r>
            <a:r>
              <a:rPr lang="en-US" dirty="0" err="1"/>
              <a:t>freq</a:t>
            </a:r>
            <a:r>
              <a:rPr lang="en-US" dirty="0"/>
              <a:t> is &lt; f</a:t>
            </a:r>
            <a:r>
              <a:rPr lang="en-US" baseline="-25000" dirty="0"/>
              <a:t>a</a:t>
            </a:r>
            <a:r>
              <a:rPr lang="en-US" dirty="0"/>
              <a:t> ,</a:t>
            </a:r>
            <a:r>
              <a:rPr lang="en-US" dirty="0" err="1"/>
              <a:t>ckt</a:t>
            </a:r>
            <a:r>
              <a:rPr lang="en-US" dirty="0"/>
              <a:t> acts like a simple inverting </a:t>
            </a:r>
            <a:r>
              <a:rPr lang="en-US" dirty="0" err="1"/>
              <a:t>ampr</a:t>
            </a:r>
            <a:r>
              <a:rPr lang="en-US" dirty="0"/>
              <a:t> and no integration results. </a:t>
            </a:r>
          </a:p>
          <a:p>
            <a:pPr algn="just"/>
            <a:r>
              <a:rPr lang="en-US" dirty="0"/>
              <a:t>At </a:t>
            </a:r>
            <a:r>
              <a:rPr lang="en-US" dirty="0" err="1"/>
              <a:t>i</a:t>
            </a:r>
            <a:r>
              <a:rPr lang="en-US" dirty="0"/>
              <a:t>/p </a:t>
            </a:r>
            <a:r>
              <a:rPr lang="en-US" dirty="0" err="1"/>
              <a:t>freq</a:t>
            </a:r>
            <a:r>
              <a:rPr lang="en-US" dirty="0"/>
              <a:t> = f</a:t>
            </a:r>
            <a:r>
              <a:rPr lang="en-US" baseline="-25000" dirty="0"/>
              <a:t>a</a:t>
            </a:r>
            <a:r>
              <a:rPr lang="en-US" dirty="0"/>
              <a:t> , 50% accuracy results.</a:t>
            </a:r>
          </a:p>
          <a:p>
            <a:pPr algn="just"/>
            <a:r>
              <a:rPr lang="en-US" dirty="0"/>
              <a:t>The practical thumb rule is that if </a:t>
            </a:r>
            <a:r>
              <a:rPr lang="en-US" dirty="0" err="1"/>
              <a:t>i</a:t>
            </a:r>
            <a:r>
              <a:rPr lang="en-US" dirty="0"/>
              <a:t>/p </a:t>
            </a:r>
            <a:r>
              <a:rPr lang="en-US" dirty="0" err="1"/>
              <a:t>freq</a:t>
            </a:r>
            <a:r>
              <a:rPr lang="en-US" dirty="0"/>
              <a:t> is 10 times f</a:t>
            </a:r>
            <a:r>
              <a:rPr lang="en-US" baseline="-25000" dirty="0"/>
              <a:t>a </a:t>
            </a:r>
            <a:r>
              <a:rPr lang="en-US" dirty="0"/>
              <a:t> , then 99% accuracy can be obtained.</a:t>
            </a:r>
          </a:p>
          <a:p>
            <a:pPr algn="just"/>
            <a:endParaRPr lang="en-US" dirty="0"/>
          </a:p>
          <a:p>
            <a:pPr marL="0" indent="0" algn="just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1283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F0C3B-7452-8C86-B4E4-FEB8809338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0547" y="386810"/>
                <a:ext cx="10515600" cy="608437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u="sng" dirty="0">
                    <a:solidFill>
                      <a:srgbClr val="FF0000"/>
                    </a:solidFill>
                  </a:rPr>
                  <a:t>b. Summing amplifier (summer)</a:t>
                </a:r>
              </a:p>
              <a:p>
                <a:r>
                  <a:rPr lang="en-US" dirty="0"/>
                  <a:t>Op amp may be used to design a </a:t>
                </a:r>
                <a:r>
                  <a:rPr lang="en-US" dirty="0" err="1"/>
                  <a:t>ckt</a:t>
                </a:r>
                <a:r>
                  <a:rPr lang="en-US" dirty="0"/>
                  <a:t> whose o/p is the sum of several </a:t>
                </a:r>
                <a:r>
                  <a:rPr lang="en-US" dirty="0" err="1"/>
                  <a:t>i</a:t>
                </a:r>
                <a:r>
                  <a:rPr lang="en-US" dirty="0"/>
                  <a:t>/p s/</a:t>
                </a:r>
                <a:r>
                  <a:rPr lang="en-US" dirty="0" err="1"/>
                  <a:t>gs</a:t>
                </a:r>
                <a:r>
                  <a:rPr lang="en-US" dirty="0"/>
                  <a:t>.</a:t>
                </a:r>
              </a:p>
              <a:p>
                <a:r>
                  <a:rPr lang="en-IN" dirty="0"/>
                  <a:t>2 types : inverting summer &amp; non inverting summer.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b="1" u="sng" dirty="0">
                    <a:solidFill>
                      <a:srgbClr val="FF0000"/>
                    </a:solidFill>
                  </a:rPr>
                  <a:t>INVERTING SUMMER   </a:t>
                </a:r>
              </a:p>
              <a:p>
                <a:r>
                  <a:rPr lang="en-IN" dirty="0"/>
                  <a:t>3 input voltages V</a:t>
                </a:r>
                <a:r>
                  <a:rPr lang="en-IN" baseline="-25000" dirty="0"/>
                  <a:t>1</a:t>
                </a:r>
                <a:r>
                  <a:rPr lang="en-IN" dirty="0"/>
                  <a:t>, V</a:t>
                </a:r>
                <a:r>
                  <a:rPr lang="en-IN" baseline="-25000" dirty="0"/>
                  <a:t>2</a:t>
                </a:r>
                <a:r>
                  <a:rPr lang="en-IN" dirty="0"/>
                  <a:t> &amp; V</a:t>
                </a:r>
                <a:r>
                  <a:rPr lang="en-IN" baseline="-25000" dirty="0"/>
                  <a:t>3</a:t>
                </a:r>
                <a:endParaRPr lang="en-IN" dirty="0"/>
              </a:p>
              <a:p>
                <a:r>
                  <a:rPr lang="en-IN" dirty="0"/>
                  <a:t>3 input res R</a:t>
                </a:r>
                <a:r>
                  <a:rPr lang="en-IN" baseline="-25000" dirty="0"/>
                  <a:t>1</a:t>
                </a:r>
                <a:r>
                  <a:rPr lang="en-IN" dirty="0"/>
                  <a:t>, R</a:t>
                </a:r>
                <a:r>
                  <a:rPr lang="en-IN" baseline="-25000" dirty="0"/>
                  <a:t>2</a:t>
                </a:r>
                <a:r>
                  <a:rPr lang="en-IN" dirty="0"/>
                  <a:t>, R</a:t>
                </a:r>
                <a:r>
                  <a:rPr lang="en-IN" baseline="-25000" dirty="0"/>
                  <a:t>3</a:t>
                </a:r>
                <a:endParaRPr lang="en-IN" dirty="0"/>
              </a:p>
              <a:p>
                <a:r>
                  <a:rPr lang="en-IN" dirty="0"/>
                  <a:t>Feedback res R</a:t>
                </a:r>
                <a:r>
                  <a:rPr lang="en-IN" baseline="-25000" dirty="0"/>
                  <a:t>f</a:t>
                </a:r>
              </a:p>
              <a:p>
                <a:endParaRPr lang="en-IN" baseline="-25000" dirty="0"/>
              </a:p>
              <a:p>
                <a:endParaRPr lang="en-IN" baseline="-25000" dirty="0"/>
              </a:p>
              <a:p>
                <a:endParaRPr lang="en-IN" baseline="-25000" dirty="0"/>
              </a:p>
              <a:p>
                <a:r>
                  <a:rPr lang="en-IN" dirty="0"/>
                  <a:t>Analysis is carried out assuming op amp is ideal.</a:t>
                </a:r>
              </a:p>
              <a:p>
                <a:r>
                  <a:rPr lang="en-IN" dirty="0" err="1"/>
                  <a:t>ie</a:t>
                </a:r>
                <a:r>
                  <a:rPr lang="en-IN" dirty="0"/>
                  <a:t>, A</a:t>
                </a:r>
                <a:r>
                  <a:rPr lang="en-IN" baseline="-25000" dirty="0"/>
                  <a:t>OL</a:t>
                </a:r>
                <a:r>
                  <a:rPr lang="en-IN" dirty="0"/>
                  <a:t>=</a:t>
                </a:r>
                <a14:m>
                  <m:oMath xmlns:m="http://schemas.openxmlformats.org/officeDocument/2006/math">
                    <m:r>
                      <a:rPr lang="en-IN" dirty="0" smtClean="0">
                        <a:latin typeface="Cambria Math" panose="02040503050406030204" pitchFamily="18" charset="0"/>
                      </a:rPr>
                      <m:t>∞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and</m:t>
                    </m:r>
                  </m:oMath>
                </a14:m>
                <a:r>
                  <a:rPr lang="en-IN" dirty="0"/>
                  <a:t> R</a:t>
                </a:r>
                <a:r>
                  <a:rPr lang="en-IN" baseline="-25000" dirty="0"/>
                  <a:t>i</a:t>
                </a:r>
                <a:r>
                  <a:rPr lang="en-IN" dirty="0"/>
                  <a:t>= </a:t>
                </a:r>
                <a14:m>
                  <m:oMath xmlns:m="http://schemas.openxmlformats.org/officeDocument/2006/math">
                    <m:r>
                      <a:rPr lang="en-IN" dirty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IN" dirty="0"/>
                  <a:t>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F0C3B-7452-8C86-B4E4-FEB8809338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547" y="386810"/>
                <a:ext cx="10515600" cy="6084379"/>
              </a:xfrm>
              <a:blipFill>
                <a:blip r:embed="rId2"/>
                <a:stretch>
                  <a:fillRect l="-1159" t="-2202" b="-24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0F6728A-D751-10B5-80A3-C26B1A7610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0" r="3150" b="4075"/>
          <a:stretch/>
        </p:blipFill>
        <p:spPr>
          <a:xfrm>
            <a:off x="6810849" y="2068497"/>
            <a:ext cx="5040841" cy="353331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AD1DF76-92DB-1AE0-69EA-4CCF0DA5D750}"/>
              </a:ext>
            </a:extLst>
          </p:cNvPr>
          <p:cNvSpPr/>
          <p:nvPr/>
        </p:nvSpPr>
        <p:spPr>
          <a:xfrm>
            <a:off x="4253341" y="2583403"/>
            <a:ext cx="1961965" cy="3994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380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3A6B68-CA23-6502-71A1-5D0BD8855B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4013" y="733671"/>
                <a:ext cx="10515600" cy="6004479"/>
              </a:xfrm>
            </p:spPr>
            <p:txBody>
              <a:bodyPr/>
              <a:lstStyle/>
              <a:p>
                <a:r>
                  <a:rPr lang="en-US" dirty="0"/>
                  <a:t>Since input bias current is assumed to be 0, there is no V drop across </a:t>
                </a:r>
                <a:r>
                  <a:rPr lang="en-US" dirty="0" err="1"/>
                  <a:t>R</a:t>
                </a:r>
                <a:r>
                  <a:rPr lang="en-US" baseline="-25000" dirty="0" err="1"/>
                  <a:t>comp</a:t>
                </a:r>
                <a:r>
                  <a:rPr lang="en-US" dirty="0"/>
                  <a:t> . So non inv </a:t>
                </a:r>
                <a:r>
                  <a:rPr lang="en-US" dirty="0" err="1"/>
                  <a:t>i</a:t>
                </a:r>
                <a:r>
                  <a:rPr lang="en-US" dirty="0"/>
                  <a:t>/p terminal is at </a:t>
                </a:r>
                <a:r>
                  <a:rPr lang="en-US" dirty="0" err="1"/>
                  <a:t>grnd</a:t>
                </a:r>
                <a:r>
                  <a:rPr lang="en-US" dirty="0"/>
                  <a:t> potential.</a:t>
                </a:r>
              </a:p>
              <a:p>
                <a:r>
                  <a:rPr lang="en-IN" dirty="0"/>
                  <a:t>V at node a =0 (virtual </a:t>
                </a:r>
                <a:r>
                  <a:rPr lang="en-IN" dirty="0" err="1"/>
                  <a:t>grnd</a:t>
                </a:r>
                <a:r>
                  <a:rPr lang="en-IN" dirty="0"/>
                  <a:t> concept).</a:t>
                </a:r>
              </a:p>
              <a:p>
                <a:r>
                  <a:rPr lang="en-IN" dirty="0"/>
                  <a:t>KCL at a is</a:t>
                </a:r>
              </a:p>
              <a:p>
                <a:pPr marL="0" indent="0">
                  <a:buNone/>
                </a:pPr>
                <a:r>
                  <a:rPr lang="en-IN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V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a:rPr lang="en-US" b="0" i="1" baseline="-25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o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f</m:t>
                        </m:r>
                      </m:den>
                    </m:f>
                  </m:oMath>
                </a14:m>
                <a:r>
                  <a:rPr lang="en-IN" dirty="0"/>
                  <a:t> = 0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b="1" dirty="0">
                    <a:solidFill>
                      <a:srgbClr val="FF0000"/>
                    </a:solidFill>
                  </a:rPr>
                  <a:t>V</a:t>
                </a:r>
                <a:r>
                  <a:rPr lang="en-IN" b="1" baseline="-25000" dirty="0">
                    <a:solidFill>
                      <a:srgbClr val="FF0000"/>
                    </a:solidFill>
                  </a:rPr>
                  <a:t>o</a:t>
                </a:r>
                <a:r>
                  <a:rPr lang="en-IN" b="1" dirty="0">
                    <a:solidFill>
                      <a:srgbClr val="FF0000"/>
                    </a:solidFill>
                  </a:rPr>
                  <a:t> = -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 </m:t>
                    </m:r>
                    <m:f>
                      <m:f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IN" b="1" baseline="-25000" dirty="0">
                            <a:solidFill>
                              <a:srgbClr val="FF0000"/>
                            </a:solidFill>
                          </a:rPr>
                          <m:t>f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IN" b="1" baseline="-25000" dirty="0">
                            <a:solidFill>
                              <a:srgbClr val="FF0000"/>
                            </a:solidFill>
                          </a:rPr>
                          <m:t>1</m:t>
                        </m:r>
                      </m:den>
                    </m:f>
                    <m:r>
                      <m:rPr>
                        <m:nor/>
                      </m:rPr>
                      <a:rPr lang="en-IN" b="1" dirty="0">
                        <a:solidFill>
                          <a:srgbClr val="FF0000"/>
                        </a:solidFill>
                      </a:rPr>
                      <m:t>V</m:t>
                    </m:r>
                    <m:r>
                      <m:rPr>
                        <m:nor/>
                      </m:rPr>
                      <a:rPr lang="en-IN" b="1" baseline="-25000" dirty="0">
                        <a:solidFill>
                          <a:srgbClr val="FF0000"/>
                        </a:solidFill>
                      </a:rPr>
                      <m:t>1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IN" b="1" baseline="-25000" dirty="0">
                            <a:solidFill>
                              <a:srgbClr val="FF0000"/>
                            </a:solidFill>
                          </a:rPr>
                          <m:t>f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  <m:r>
                          <a:rPr lang="en-US" b="1" i="1" baseline="-250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m:rPr>
                        <m:nor/>
                      </m:rPr>
                      <a:rPr lang="en-IN" b="1" dirty="0">
                        <a:solidFill>
                          <a:srgbClr val="FF0000"/>
                        </a:solidFill>
                      </a:rPr>
                      <m:t>V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IN" b="1" baseline="-25000" dirty="0">
                            <a:solidFill>
                              <a:srgbClr val="FF0000"/>
                            </a:solidFill>
                          </a:rPr>
                          <m:t>f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rgbClr val="FF0000"/>
                            </a:solidFill>
                          </a:rPr>
                          <m:t>3</m:t>
                        </m:r>
                      </m:den>
                    </m:f>
                  </m:oMath>
                </a14:m>
                <a:r>
                  <a:rPr lang="en-IN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b="1" dirty="0">
                        <a:solidFill>
                          <a:srgbClr val="FF0000"/>
                        </a:solidFill>
                      </a:rPr>
                      <m:t>V</m:t>
                    </m:r>
                    <m:r>
                      <m:rPr>
                        <m:nor/>
                      </m:rPr>
                      <a:rPr lang="en-US" b="1" i="0" baseline="-25000" dirty="0" smtClean="0">
                        <a:solidFill>
                          <a:srgbClr val="FF0000"/>
                        </a:solidFill>
                      </a:rPr>
                      <m:t>3</m:t>
                    </m:r>
                  </m:oMath>
                </a14:m>
                <a:r>
                  <a:rPr lang="en-IN" b="1" dirty="0">
                    <a:solidFill>
                      <a:srgbClr val="FF0000"/>
                    </a:solidFill>
                  </a:rPr>
                  <a:t> ]      ---------------(18)</a:t>
                </a:r>
              </a:p>
              <a:p>
                <a:pPr marL="0" indent="0">
                  <a:buNone/>
                </a:pPr>
                <a:endParaRPr lang="en-IN" b="1" dirty="0">
                  <a:solidFill>
                    <a:srgbClr val="FF0000"/>
                  </a:solidFill>
                </a:endParaRPr>
              </a:p>
              <a:p>
                <a:r>
                  <a:rPr lang="en-IN" dirty="0"/>
                  <a:t>Thus o/p is an inverted, weighted sum of the inputs.</a:t>
                </a:r>
              </a:p>
              <a:p>
                <a:r>
                  <a:rPr lang="en-IN" dirty="0"/>
                  <a:t>In special cases when R</a:t>
                </a:r>
                <a:r>
                  <a:rPr lang="en-IN" baseline="-25000" dirty="0"/>
                  <a:t>1</a:t>
                </a:r>
                <a:r>
                  <a:rPr lang="en-IN" dirty="0"/>
                  <a:t>= R</a:t>
                </a:r>
                <a:r>
                  <a:rPr lang="en-IN" baseline="-25000" dirty="0"/>
                  <a:t>2</a:t>
                </a:r>
                <a:r>
                  <a:rPr lang="en-IN" dirty="0"/>
                  <a:t> = R</a:t>
                </a:r>
                <a:r>
                  <a:rPr lang="en-IN" baseline="-25000" dirty="0"/>
                  <a:t>3 </a:t>
                </a:r>
                <a:r>
                  <a:rPr lang="en-IN" dirty="0"/>
                  <a:t>= R</a:t>
                </a:r>
                <a:r>
                  <a:rPr lang="en-IN" baseline="-25000" dirty="0"/>
                  <a:t>f</a:t>
                </a:r>
                <a:r>
                  <a:rPr lang="en-IN" dirty="0"/>
                  <a:t>, we have</a:t>
                </a:r>
              </a:p>
              <a:p>
                <a:pPr marL="0" indent="0">
                  <a:buNone/>
                </a:pPr>
                <a:r>
                  <a:rPr lang="en-IN" b="1" dirty="0">
                    <a:solidFill>
                      <a:srgbClr val="FF0000"/>
                    </a:solidFill>
                  </a:rPr>
                  <a:t> V</a:t>
                </a:r>
                <a:r>
                  <a:rPr lang="en-IN" b="1" baseline="-25000" dirty="0">
                    <a:solidFill>
                      <a:srgbClr val="FF0000"/>
                    </a:solidFill>
                  </a:rPr>
                  <a:t>o</a:t>
                </a:r>
                <a:r>
                  <a:rPr lang="en-IN" b="1" dirty="0">
                    <a:solidFill>
                      <a:srgbClr val="FF0000"/>
                    </a:solidFill>
                  </a:rPr>
                  <a:t> = -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</m:oMath>
                </a14:m>
                <a:r>
                  <a:rPr lang="en-IN" b="1" dirty="0">
                    <a:solidFill>
                      <a:srgbClr val="FF0000"/>
                    </a:solidFill>
                  </a:rPr>
                  <a:t>V</a:t>
                </a:r>
                <a:r>
                  <a:rPr lang="en-IN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IN" b="1" dirty="0">
                    <a:solidFill>
                      <a:srgbClr val="FF0000"/>
                    </a:solidFill>
                  </a:rPr>
                  <a:t>+V</a:t>
                </a:r>
                <a:r>
                  <a:rPr lang="en-IN" b="1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IN" b="1" dirty="0">
                    <a:solidFill>
                      <a:srgbClr val="FF0000"/>
                    </a:solidFill>
                  </a:rPr>
                  <a:t>+V</a:t>
                </a:r>
                <a:r>
                  <a:rPr lang="en-IN" b="1" baseline="-25000" dirty="0">
                    <a:solidFill>
                      <a:srgbClr val="FF0000"/>
                    </a:solidFill>
                  </a:rPr>
                  <a:t>3</a:t>
                </a:r>
                <a:r>
                  <a:rPr lang="en-IN" b="1" dirty="0">
                    <a:solidFill>
                      <a:srgbClr val="FF0000"/>
                    </a:solidFill>
                  </a:rPr>
                  <a:t>]    ----------- (19)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3A6B68-CA23-6502-71A1-5D0BD8855B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4013" y="733671"/>
                <a:ext cx="10515600" cy="6004479"/>
              </a:xfrm>
              <a:blipFill>
                <a:blip r:embed="rId2"/>
                <a:stretch>
                  <a:fillRect l="-1159" t="-1624" b="-10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884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869DDE-BED0-7512-5F0C-CD64C2A5FF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6056" y="609384"/>
                <a:ext cx="10515600" cy="5853559"/>
              </a:xfrm>
            </p:spPr>
            <p:txBody>
              <a:bodyPr/>
              <a:lstStyle/>
              <a:p>
                <a:r>
                  <a:rPr lang="en-US" dirty="0"/>
                  <a:t>Here o/p is the inverted sum of </a:t>
                </a:r>
                <a:r>
                  <a:rPr lang="en-US" dirty="0" err="1"/>
                  <a:t>i</a:t>
                </a:r>
                <a:r>
                  <a:rPr lang="en-US" dirty="0"/>
                  <a:t>/p s/</a:t>
                </a:r>
                <a:r>
                  <a:rPr lang="en-US" dirty="0" err="1"/>
                  <a:t>gs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 if we set </a:t>
                </a:r>
                <a:r>
                  <a:rPr lang="en-IN" dirty="0"/>
                  <a:t>R</a:t>
                </a:r>
                <a:r>
                  <a:rPr lang="en-IN" baseline="-25000" dirty="0"/>
                  <a:t>1</a:t>
                </a:r>
                <a:r>
                  <a:rPr lang="en-IN" dirty="0"/>
                  <a:t>= R</a:t>
                </a:r>
                <a:r>
                  <a:rPr lang="en-IN" baseline="-25000" dirty="0"/>
                  <a:t>2</a:t>
                </a:r>
                <a:r>
                  <a:rPr lang="en-IN" dirty="0"/>
                  <a:t> = R</a:t>
                </a:r>
                <a:r>
                  <a:rPr lang="en-IN" baseline="-25000" dirty="0"/>
                  <a:t>3 </a:t>
                </a:r>
                <a:r>
                  <a:rPr lang="en-IN" dirty="0"/>
                  <a:t>= 3R</a:t>
                </a:r>
                <a:r>
                  <a:rPr lang="en-IN" baseline="-25000" dirty="0"/>
                  <a:t>f</a:t>
                </a:r>
                <a:r>
                  <a:rPr lang="en-IN" dirty="0"/>
                  <a:t>, then </a:t>
                </a:r>
              </a:p>
              <a:p>
                <a:pPr marL="0" indent="0">
                  <a:buNone/>
                </a:pPr>
                <a:r>
                  <a:rPr lang="en-IN" b="1" dirty="0">
                    <a:solidFill>
                      <a:srgbClr val="FF0000"/>
                    </a:solidFill>
                  </a:rPr>
                  <a:t>       V</a:t>
                </a:r>
                <a:r>
                  <a:rPr lang="en-IN" b="1" baseline="-25000" dirty="0">
                    <a:solidFill>
                      <a:srgbClr val="FF0000"/>
                    </a:solidFill>
                  </a:rPr>
                  <a:t>o</a:t>
                </a:r>
                <a:r>
                  <a:rPr lang="en-IN" b="1" dirty="0">
                    <a:solidFill>
                      <a:srgbClr val="FF0000"/>
                    </a:solidFill>
                  </a:rPr>
                  <a:t>= -[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IN" b="1" baseline="-25000" dirty="0">
                            <a:solidFill>
                              <a:srgbClr val="FF0000"/>
                            </a:solidFill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IN" b="1" baseline="-25000" dirty="0">
                            <a:solidFill>
                              <a:srgbClr val="FF0000"/>
                            </a:solidFill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IN" b="1" baseline="-25000" dirty="0">
                            <a:solidFill>
                              <a:srgbClr val="FF0000"/>
                            </a:solidFill>
                          </a:rPr>
                          <m:t>3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IN" b="1" dirty="0">
                    <a:solidFill>
                      <a:srgbClr val="FF0000"/>
                    </a:solidFill>
                  </a:rPr>
                  <a:t> ---------------(20) </a:t>
                </a:r>
              </a:p>
              <a:p>
                <a:pPr marL="0" indent="0">
                  <a:buNone/>
                </a:pPr>
                <a:endParaRPr lang="en-IN" b="1" dirty="0">
                  <a:solidFill>
                    <a:srgbClr val="FF0000"/>
                  </a:solidFill>
                </a:endParaRPr>
              </a:p>
              <a:p>
                <a:r>
                  <a:rPr lang="en-IN" dirty="0"/>
                  <a:t>Here o/p is the </a:t>
                </a:r>
                <a:r>
                  <a:rPr lang="en-IN" dirty="0" err="1"/>
                  <a:t>avg</a:t>
                </a:r>
                <a:r>
                  <a:rPr lang="en-IN" dirty="0"/>
                  <a:t> of </a:t>
                </a:r>
                <a:r>
                  <a:rPr lang="en-IN" dirty="0" err="1"/>
                  <a:t>i</a:t>
                </a:r>
                <a:r>
                  <a:rPr lang="en-IN" dirty="0"/>
                  <a:t>/p s/</a:t>
                </a:r>
                <a:r>
                  <a:rPr lang="en-IN" dirty="0" err="1"/>
                  <a:t>gs</a:t>
                </a:r>
                <a:r>
                  <a:rPr lang="en-IN" dirty="0"/>
                  <a:t> (inverted). </a:t>
                </a:r>
              </a:p>
              <a:p>
                <a:r>
                  <a:rPr lang="en-IN" dirty="0"/>
                  <a:t>In </a:t>
                </a:r>
                <a:r>
                  <a:rPr lang="en-IN" b="1" u="sng" dirty="0"/>
                  <a:t>practical </a:t>
                </a:r>
                <a:r>
                  <a:rPr lang="en-IN" b="1" u="sng" dirty="0" err="1"/>
                  <a:t>ckts</a:t>
                </a:r>
                <a:r>
                  <a:rPr lang="en-IN" dirty="0"/>
                  <a:t>, </a:t>
                </a:r>
                <a:r>
                  <a:rPr lang="en-IN" dirty="0" err="1"/>
                  <a:t>i</a:t>
                </a:r>
                <a:r>
                  <a:rPr lang="en-IN" dirty="0"/>
                  <a:t>/p bias current compensating res should be provided. To find </a:t>
                </a:r>
                <a:r>
                  <a:rPr lang="en-IN" dirty="0" err="1"/>
                  <a:t>R</a:t>
                </a:r>
                <a:r>
                  <a:rPr lang="en-IN" baseline="-25000" dirty="0" err="1"/>
                  <a:t>comp</a:t>
                </a:r>
                <a:r>
                  <a:rPr lang="en-IN" dirty="0"/>
                  <a:t> , make all </a:t>
                </a:r>
                <a:r>
                  <a:rPr lang="en-IN" dirty="0" err="1"/>
                  <a:t>i</a:t>
                </a:r>
                <a:r>
                  <a:rPr lang="en-IN" dirty="0"/>
                  <a:t>/</a:t>
                </a:r>
                <a:r>
                  <a:rPr lang="en-IN" dirty="0" err="1"/>
                  <a:t>ps</a:t>
                </a:r>
                <a:r>
                  <a:rPr lang="en-IN" dirty="0"/>
                  <a:t> V</a:t>
                </a:r>
                <a:r>
                  <a:rPr lang="en-IN" baseline="-25000" dirty="0"/>
                  <a:t>1</a:t>
                </a:r>
                <a:r>
                  <a:rPr lang="en-IN" dirty="0"/>
                  <a:t>=V</a:t>
                </a:r>
                <a:r>
                  <a:rPr lang="en-IN" baseline="-25000" dirty="0"/>
                  <a:t>2</a:t>
                </a:r>
                <a:r>
                  <a:rPr lang="en-IN" dirty="0"/>
                  <a:t>=V</a:t>
                </a:r>
                <a:r>
                  <a:rPr lang="en-IN" baseline="-25000" dirty="0"/>
                  <a:t>3</a:t>
                </a:r>
                <a:r>
                  <a:rPr lang="en-IN" dirty="0"/>
                  <a:t>=0. </a:t>
                </a:r>
              </a:p>
              <a:p>
                <a:r>
                  <a:rPr lang="en-IN" dirty="0"/>
                  <a:t>So eff </a:t>
                </a:r>
                <a:r>
                  <a:rPr lang="en-IN" dirty="0" err="1"/>
                  <a:t>i</a:t>
                </a:r>
                <a:r>
                  <a:rPr lang="en-IN" dirty="0"/>
                  <a:t>/p res R</a:t>
                </a:r>
                <a:r>
                  <a:rPr lang="en-IN" baseline="-25000" dirty="0"/>
                  <a:t>i</a:t>
                </a:r>
                <a:r>
                  <a:rPr lang="en-US" dirty="0"/>
                  <a:t>= R</a:t>
                </a:r>
                <a:r>
                  <a:rPr lang="en-US" baseline="-25000" dirty="0"/>
                  <a:t>1 </a:t>
                </a:r>
                <a:r>
                  <a:rPr lang="en-US" dirty="0"/>
                  <a:t>││R</a:t>
                </a:r>
                <a:r>
                  <a:rPr lang="en-US" baseline="-25000" dirty="0"/>
                  <a:t>2 </a:t>
                </a:r>
                <a:r>
                  <a:rPr lang="en-US" dirty="0"/>
                  <a:t>││R</a:t>
                </a:r>
                <a:r>
                  <a:rPr lang="en-US" baseline="-25000" dirty="0"/>
                  <a:t>3</a:t>
                </a:r>
              </a:p>
              <a:p>
                <a:r>
                  <a:rPr lang="en-US" dirty="0" err="1"/>
                  <a:t>R</a:t>
                </a:r>
                <a:r>
                  <a:rPr lang="en-US" baseline="-25000" dirty="0" err="1"/>
                  <a:t>comp</a:t>
                </a:r>
                <a:r>
                  <a:rPr lang="en-US" dirty="0"/>
                  <a:t> = R</a:t>
                </a:r>
                <a:r>
                  <a:rPr lang="en-US" baseline="-25000" dirty="0"/>
                  <a:t>i </a:t>
                </a:r>
                <a:r>
                  <a:rPr lang="en-US" dirty="0"/>
                  <a:t>││R</a:t>
                </a:r>
                <a:r>
                  <a:rPr lang="en-US" baseline="-25000" dirty="0"/>
                  <a:t>f </a:t>
                </a:r>
                <a:endParaRPr lang="en-US" dirty="0"/>
              </a:p>
              <a:p>
                <a:r>
                  <a:rPr lang="en-US" dirty="0" err="1"/>
                  <a:t>ie</a:t>
                </a:r>
                <a:r>
                  <a:rPr lang="en-US" dirty="0"/>
                  <a:t>, </a:t>
                </a:r>
                <a:r>
                  <a:rPr lang="en-US" dirty="0" err="1">
                    <a:solidFill>
                      <a:srgbClr val="FF0000"/>
                    </a:solidFill>
                  </a:rPr>
                  <a:t>R</a:t>
                </a:r>
                <a:r>
                  <a:rPr lang="en-US" baseline="-25000" dirty="0" err="1">
                    <a:solidFill>
                      <a:srgbClr val="FF0000"/>
                    </a:solidFill>
                  </a:rPr>
                  <a:t>comp</a:t>
                </a:r>
                <a:r>
                  <a:rPr lang="en-US" dirty="0">
                    <a:solidFill>
                      <a:srgbClr val="FF0000"/>
                    </a:solidFill>
                  </a:rPr>
                  <a:t> = R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1 </a:t>
                </a:r>
                <a:r>
                  <a:rPr lang="en-US" dirty="0">
                    <a:solidFill>
                      <a:srgbClr val="FF0000"/>
                    </a:solidFill>
                  </a:rPr>
                  <a:t>││R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2 </a:t>
                </a:r>
                <a:r>
                  <a:rPr lang="en-US" dirty="0">
                    <a:solidFill>
                      <a:srgbClr val="FF0000"/>
                    </a:solidFill>
                  </a:rPr>
                  <a:t>││R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3 </a:t>
                </a:r>
                <a:r>
                  <a:rPr lang="en-US" dirty="0">
                    <a:solidFill>
                      <a:srgbClr val="FF0000"/>
                    </a:solidFill>
                  </a:rPr>
                  <a:t>││R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f </a:t>
                </a:r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869DDE-BED0-7512-5F0C-CD64C2A5FF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6056" y="609384"/>
                <a:ext cx="10515600" cy="5853559"/>
              </a:xfrm>
              <a:blipFill>
                <a:blip r:embed="rId2"/>
                <a:stretch>
                  <a:fillRect l="-1043" t="-17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800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31FA7B-BDC3-366D-3267-0DF71855F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9990" y="447167"/>
            <a:ext cx="5157787" cy="823912"/>
          </a:xfrm>
        </p:spPr>
        <p:txBody>
          <a:bodyPr/>
          <a:lstStyle/>
          <a:p>
            <a:r>
              <a:rPr lang="en-IN" b="1" u="sng" dirty="0">
                <a:solidFill>
                  <a:srgbClr val="FF0000"/>
                </a:solidFill>
              </a:rPr>
              <a:t>NON INVERTING SUMMER  </a:t>
            </a:r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007D83-4623-42EE-89AF-EE5E0A01035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8968" y="969238"/>
                <a:ext cx="7380935" cy="588876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IN" dirty="0"/>
                  <a:t>Summer that gives a non inverted sum. </a:t>
                </a:r>
              </a:p>
              <a:p>
                <a:r>
                  <a:rPr lang="en-IN" dirty="0"/>
                  <a:t>V at </a:t>
                </a:r>
                <a:r>
                  <a:rPr lang="en-IN" dirty="0" err="1"/>
                  <a:t>inv</a:t>
                </a:r>
                <a:r>
                  <a:rPr lang="en-IN" dirty="0"/>
                  <a:t> </a:t>
                </a:r>
                <a:r>
                  <a:rPr lang="en-IN" dirty="0" err="1"/>
                  <a:t>i</a:t>
                </a:r>
                <a:r>
                  <a:rPr lang="en-IN" dirty="0"/>
                  <a:t>/p terminal = V</a:t>
                </a:r>
                <a:r>
                  <a:rPr lang="en-IN" baseline="-25000" dirty="0"/>
                  <a:t>a</a:t>
                </a:r>
                <a:endParaRPr lang="en-IN" dirty="0"/>
              </a:p>
              <a:p>
                <a:r>
                  <a:rPr lang="en-IN" dirty="0"/>
                  <a:t>Then V at + terminal will also be V</a:t>
                </a:r>
                <a:r>
                  <a:rPr lang="en-IN" baseline="-25000" dirty="0"/>
                  <a:t>a</a:t>
                </a:r>
                <a:r>
                  <a:rPr lang="en-IN" dirty="0"/>
                  <a:t>. </a:t>
                </a:r>
              </a:p>
              <a:p>
                <a:r>
                  <a:rPr lang="en-IN" dirty="0"/>
                  <a:t>At a, </a:t>
                </a:r>
              </a:p>
              <a:p>
                <a:pPr marL="0" indent="0">
                  <a:buNone/>
                </a:pPr>
                <a:r>
                  <a:rPr lang="en-IN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V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IN" dirty="0"/>
                          <m:t>−</m:t>
                        </m:r>
                        <m:r>
                          <m:rPr>
                            <m:nor/>
                          </m:rPr>
                          <a:rPr lang="en-IN" dirty="0"/>
                          <m:t>Va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IN" baseline="-25000" dirty="0"/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2</m:t>
                        </m:r>
                        <m:r>
                          <m:rPr>
                            <m:nor/>
                          </m:rPr>
                          <a:rPr lang="en-IN" dirty="0"/>
                          <m:t>−</m:t>
                        </m:r>
                        <m:r>
                          <m:rPr>
                            <m:nor/>
                          </m:rPr>
                          <a:rPr lang="en-IN" dirty="0"/>
                          <m:t>Va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/>
                          <m:t>V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3</m:t>
                        </m:r>
                        <m:r>
                          <m:rPr>
                            <m:nor/>
                          </m:rPr>
                          <a:rPr lang="en-IN" dirty="0"/>
                          <m:t>−</m:t>
                        </m:r>
                        <m:r>
                          <m:rPr>
                            <m:nor/>
                          </m:rPr>
                          <a:rPr lang="en-IN" dirty="0"/>
                          <m:t>Va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3</m:t>
                        </m:r>
                      </m:den>
                    </m:f>
                  </m:oMath>
                </a14:m>
                <a:r>
                  <a:rPr lang="en-IN" dirty="0"/>
                  <a:t> =0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V</a:t>
                </a:r>
                <a:r>
                  <a:rPr lang="en-IN" baseline="-25000" dirty="0"/>
                  <a:t>a</a:t>
                </a:r>
                <a:r>
                  <a:rPr lang="en-IN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IN" dirty="0"/>
                              <m:t>V</m:t>
                            </m:r>
                            <m:r>
                              <m:rPr>
                                <m:nor/>
                              </m:rPr>
                              <a:rPr lang="en-IN" baseline="-25000" dirty="0"/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IN" dirty="0"/>
                              <m:t>R</m:t>
                            </m:r>
                            <m:r>
                              <m:rPr>
                                <m:nor/>
                              </m:rPr>
                              <a:rPr lang="en-IN" baseline="-25000" dirty="0"/>
                              <m:t>1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IN" dirty="0"/>
                              <m:t>V</m:t>
                            </m:r>
                            <m:r>
                              <m:rPr>
                                <m:nor/>
                              </m:rPr>
                              <a:rPr lang="en-US" baseline="-25000" dirty="0"/>
                              <m:t>2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IN" dirty="0"/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baseline="-25000" dirty="0"/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IN" dirty="0"/>
                          <m:t> 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IN" dirty="0"/>
                              <m:t>V</m:t>
                            </m:r>
                            <m:r>
                              <m:rPr>
                                <m:nor/>
                              </m:rPr>
                              <a:rPr lang="en-US" baseline="-25000" dirty="0"/>
                              <m:t>3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IN" dirty="0"/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baseline="-25000" dirty="0"/>
                              <m:t>3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IN" dirty="0"/>
                              <m:t>R</m:t>
                            </m:r>
                            <m:r>
                              <m:rPr>
                                <m:nor/>
                              </m:rPr>
                              <a:rPr lang="en-IN" baseline="-25000" dirty="0"/>
                              <m:t>1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IN" dirty="0"/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baseline="-25000" dirty="0"/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IN" dirty="0"/>
                          <m:t> 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IN" dirty="0"/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baseline="-25000" dirty="0"/>
                              <m:t>3</m:t>
                            </m:r>
                          </m:den>
                        </m:f>
                      </m:den>
                    </m:f>
                  </m:oMath>
                </a14:m>
                <a:r>
                  <a:rPr lang="en-IN" dirty="0"/>
                  <a:t> 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Op amp &amp; 2 res R</a:t>
                </a:r>
                <a:r>
                  <a:rPr lang="en-IN" baseline="-25000" dirty="0"/>
                  <a:t>f</a:t>
                </a:r>
                <a:r>
                  <a:rPr lang="en-IN" dirty="0"/>
                  <a:t> &amp; R constitute a non </a:t>
                </a:r>
                <a:r>
                  <a:rPr lang="en-IN" dirty="0" err="1"/>
                  <a:t>inv</a:t>
                </a:r>
                <a:r>
                  <a:rPr lang="en-IN" dirty="0"/>
                  <a:t> </a:t>
                </a:r>
                <a:r>
                  <a:rPr lang="en-IN" dirty="0" err="1"/>
                  <a:t>ampr</a:t>
                </a:r>
                <a:r>
                  <a:rPr lang="en-IN" dirty="0"/>
                  <a:t> with</a:t>
                </a:r>
              </a:p>
              <a:p>
                <a:pPr marL="0" indent="0">
                  <a:buNone/>
                </a:pPr>
                <a:r>
                  <a:rPr lang="en-IN" dirty="0"/>
                  <a:t>V</a:t>
                </a:r>
                <a:r>
                  <a:rPr lang="en-IN" baseline="-25000" dirty="0"/>
                  <a:t>o</a:t>
                </a:r>
                <a:r>
                  <a:rPr lang="en-IN" dirty="0"/>
                  <a:t> = [1+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dirty="0" smtClean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f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R</m:t>
                        </m:r>
                      </m:den>
                    </m:f>
                  </m:oMath>
                </a14:m>
                <a:r>
                  <a:rPr lang="en-IN" dirty="0"/>
                  <a:t> ] V</a:t>
                </a:r>
                <a:r>
                  <a:rPr lang="en-IN" baseline="-25000" dirty="0"/>
                  <a:t>a</a:t>
                </a: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007D83-4623-42EE-89AF-EE5E0A010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8968" y="969238"/>
                <a:ext cx="7380935" cy="5888762"/>
              </a:xfrm>
              <a:blipFill>
                <a:blip r:embed="rId2"/>
                <a:stretch>
                  <a:fillRect l="-1486" t="-1553" r="-578" b="-15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A4703AB-87BD-69DE-6155-55BD0EBC36C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3" t="11408" r="18453" b="4126"/>
          <a:stretch/>
        </p:blipFill>
        <p:spPr>
          <a:xfrm>
            <a:off x="7854551" y="969238"/>
            <a:ext cx="3970505" cy="3380820"/>
          </a:xfrm>
        </p:spPr>
      </p:pic>
    </p:spTree>
    <p:extLst>
      <p:ext uri="{BB962C8B-B14F-4D97-AF65-F5344CB8AC3E}">
        <p14:creationId xmlns:p14="http://schemas.microsoft.com/office/powerpoint/2010/main" val="1940512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0D1028-19D8-722A-720C-016CD216A5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6259" y="476219"/>
                <a:ext cx="10515600" cy="4351338"/>
              </a:xfrm>
            </p:spPr>
            <p:txBody>
              <a:bodyPr/>
              <a:lstStyle/>
              <a:p>
                <a:r>
                  <a:rPr lang="en-IN" b="1" dirty="0">
                    <a:solidFill>
                      <a:srgbClr val="FF0000"/>
                    </a:solidFill>
                  </a:rPr>
                  <a:t>V</a:t>
                </a:r>
                <a:r>
                  <a:rPr lang="en-IN" b="1" baseline="-25000" dirty="0">
                    <a:solidFill>
                      <a:srgbClr val="FF0000"/>
                    </a:solidFill>
                  </a:rPr>
                  <a:t>o</a:t>
                </a:r>
                <a:r>
                  <a:rPr lang="en-IN" b="1" dirty="0">
                    <a:solidFill>
                      <a:srgbClr val="FF0000"/>
                    </a:solidFill>
                  </a:rPr>
                  <a:t> = [1+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rgbClr val="FF0000"/>
                            </a:solidFill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="1" i="0" baseline="-25000" dirty="0" smtClean="0">
                            <a:solidFill>
                              <a:srgbClr val="FF0000"/>
                            </a:solidFill>
                          </a:rPr>
                          <m:t>f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R</m:t>
                        </m:r>
                      </m:den>
                    </m:f>
                  </m:oMath>
                </a14:m>
                <a:r>
                  <a:rPr lang="en-IN" b="1" dirty="0">
                    <a:solidFill>
                      <a:srgbClr val="FF0000"/>
                    </a:solidFill>
                  </a:rPr>
                  <a:t> ]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IN" b="1" dirty="0">
                                <a:solidFill>
                                  <a:srgbClr val="FF0000"/>
                                </a:solidFill>
                              </a:rPr>
                              <m:t>V</m:t>
                            </m:r>
                            <m:r>
                              <m:rPr>
                                <m:nor/>
                              </m:rPr>
                              <a:rPr lang="en-IN" b="1" baseline="-25000" dirty="0">
                                <a:solidFill>
                                  <a:srgbClr val="FF0000"/>
                                </a:solidFill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IN" b="1" dirty="0">
                                <a:solidFill>
                                  <a:srgbClr val="FF0000"/>
                                </a:solidFill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IN" b="1" baseline="-25000" dirty="0">
                                <a:solidFill>
                                  <a:srgbClr val="FF0000"/>
                                </a:solidFill>
                              </a:rPr>
                              <m:t>1</m:t>
                            </m:r>
                          </m:den>
                        </m:f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IN" b="1" dirty="0">
                                <a:solidFill>
                                  <a:srgbClr val="FF0000"/>
                                </a:solidFill>
                              </a:rPr>
                              <m:t>V</m:t>
                            </m:r>
                            <m:r>
                              <m:rPr>
                                <m:nor/>
                              </m:rPr>
                              <a:rPr lang="en-US" b="1" baseline="-25000" dirty="0">
                                <a:solidFill>
                                  <a:srgbClr val="FF0000"/>
                                </a:solidFill>
                              </a:rPr>
                              <m:t>2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IN" b="1" dirty="0">
                                <a:solidFill>
                                  <a:srgbClr val="FF0000"/>
                                </a:solidFill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b="1" baseline="-25000" dirty="0">
                                <a:solidFill>
                                  <a:srgbClr val="FF0000"/>
                                </a:solidFill>
                              </a:rPr>
                              <m:t>2</m:t>
                            </m:r>
                          </m:den>
                        </m:f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f>
                          <m:f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IN" b="1" dirty="0">
                                <a:solidFill>
                                  <a:srgbClr val="FF0000"/>
                                </a:solidFill>
                              </a:rPr>
                              <m:t>V</m:t>
                            </m:r>
                            <m:r>
                              <m:rPr>
                                <m:nor/>
                              </m:rPr>
                              <a:rPr lang="en-US" b="1" baseline="-25000" dirty="0">
                                <a:solidFill>
                                  <a:srgbClr val="FF0000"/>
                                </a:solidFill>
                              </a:rPr>
                              <m:t>3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IN" b="1" dirty="0">
                                <a:solidFill>
                                  <a:srgbClr val="FF0000"/>
                                </a:solidFill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b="1" baseline="-25000" dirty="0">
                                <a:solidFill>
                                  <a:srgbClr val="FF0000"/>
                                </a:solidFill>
                              </a:rPr>
                              <m:t>3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b="1">
                                <a:solidFill>
                                  <a:srgbClr val="FF0000"/>
                                </a:solidFill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IN" b="1" dirty="0">
                                <a:solidFill>
                                  <a:srgbClr val="FF0000"/>
                                </a:solidFill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IN" b="1" baseline="-25000" dirty="0">
                                <a:solidFill>
                                  <a:srgbClr val="FF0000"/>
                                </a:solidFill>
                              </a:rPr>
                              <m:t>1</m:t>
                            </m:r>
                          </m:den>
                        </m:f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b="1">
                                <a:solidFill>
                                  <a:srgbClr val="FF0000"/>
                                </a:solidFill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IN" b="1" dirty="0">
                                <a:solidFill>
                                  <a:srgbClr val="FF0000"/>
                                </a:solidFill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b="1" baseline="-25000" dirty="0">
                                <a:solidFill>
                                  <a:srgbClr val="FF0000"/>
                                </a:solidFill>
                              </a:rPr>
                              <m:t>2</m:t>
                            </m:r>
                          </m:den>
                        </m:f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IN" b="1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f>
                          <m:f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b="1">
                                <a:solidFill>
                                  <a:srgbClr val="FF0000"/>
                                </a:solidFill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IN" b="1" dirty="0">
                                <a:solidFill>
                                  <a:srgbClr val="FF0000"/>
                                </a:solidFill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b="1" baseline="-25000" dirty="0">
                                <a:solidFill>
                                  <a:srgbClr val="FF0000"/>
                                </a:solidFill>
                              </a:rPr>
                              <m:t>3</m:t>
                            </m:r>
                          </m:den>
                        </m:f>
                      </m:den>
                    </m:f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This is a non inverted weighted sum of inputs. </a:t>
                </a:r>
              </a:p>
              <a:p>
                <a:pPr marL="0" indent="0">
                  <a:buNone/>
                </a:pPr>
                <a:r>
                  <a:rPr lang="en-IN" dirty="0"/>
                  <a:t>Let R</a:t>
                </a:r>
                <a:r>
                  <a:rPr lang="en-IN" baseline="-25000" dirty="0"/>
                  <a:t>1</a:t>
                </a:r>
                <a:r>
                  <a:rPr lang="en-IN" dirty="0"/>
                  <a:t>=R</a:t>
                </a:r>
                <a:r>
                  <a:rPr lang="en-IN" baseline="-25000" dirty="0"/>
                  <a:t>2 </a:t>
                </a:r>
                <a:r>
                  <a:rPr lang="en-IN" dirty="0"/>
                  <a:t>=R</a:t>
                </a:r>
                <a:r>
                  <a:rPr lang="en-IN" baseline="-25000" dirty="0"/>
                  <a:t>3</a:t>
                </a:r>
                <a:r>
                  <a:rPr lang="en-IN" dirty="0"/>
                  <a:t> = R=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dirty="0" smtClean="0"/>
                          <m:t>R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f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dirty="0"/>
                          <m:t>2</m:t>
                        </m:r>
                      </m:den>
                    </m:f>
                  </m:oMath>
                </a14:m>
                <a:r>
                  <a:rPr lang="en-IN" dirty="0"/>
                  <a:t> </a:t>
                </a:r>
              </a:p>
              <a:p>
                <a:pPr marL="0" indent="0">
                  <a:buNone/>
                </a:pPr>
                <a:r>
                  <a:rPr lang="en-IN" dirty="0"/>
                  <a:t>Then V</a:t>
                </a:r>
                <a:r>
                  <a:rPr lang="en-IN" baseline="-25000" dirty="0"/>
                  <a:t>o</a:t>
                </a:r>
                <a:r>
                  <a:rPr lang="en-IN" dirty="0"/>
                  <a:t>=V</a:t>
                </a:r>
                <a:r>
                  <a:rPr lang="en-IN" baseline="-25000" dirty="0"/>
                  <a:t>1</a:t>
                </a:r>
                <a:r>
                  <a:rPr lang="en-IN" dirty="0"/>
                  <a:t> + V</a:t>
                </a:r>
                <a:r>
                  <a:rPr lang="en-IN" baseline="-25000" dirty="0"/>
                  <a:t>2 </a:t>
                </a:r>
                <a:r>
                  <a:rPr lang="en-IN" dirty="0"/>
                  <a:t>+V</a:t>
                </a:r>
                <a:r>
                  <a:rPr lang="en-IN" baseline="-25000" dirty="0"/>
                  <a:t>3</a:t>
                </a:r>
                <a:endParaRPr lang="en-IN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B0D1028-19D8-722A-720C-016CD216A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259" y="476219"/>
                <a:ext cx="10515600" cy="4351338"/>
              </a:xfrm>
              <a:blipFill>
                <a:blip r:embed="rId2"/>
                <a:stretch>
                  <a:fillRect l="-1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924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3563</Words>
  <Application>Microsoft Office PowerPoint</Application>
  <PresentationFormat>Widescreen</PresentationFormat>
  <Paragraphs>334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Algerian</vt:lpstr>
      <vt:lpstr>Arial</vt:lpstr>
      <vt:lpstr>Calibri</vt:lpstr>
      <vt:lpstr>Calibri Light</vt:lpstr>
      <vt:lpstr>Cambria Math</vt:lpstr>
      <vt:lpstr>Office Theme</vt:lpstr>
      <vt:lpstr>OPAMP APPLICATIONS</vt:lpstr>
      <vt:lpstr>PowerPoint Presentation</vt:lpstr>
      <vt:lpstr>1.Basic op amp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d. Adder-Subtractor</vt:lpstr>
      <vt:lpstr>PowerPoint Presentation</vt:lpstr>
      <vt:lpstr>PowerPoint Presentation</vt:lpstr>
      <vt:lpstr>2.Differential Amplifier</vt:lpstr>
      <vt:lpstr>PowerPoint Presentation</vt:lpstr>
      <vt:lpstr>3.Instrumentation amplifier</vt:lpstr>
      <vt:lpstr>Imp features of instrumentation ampr</vt:lpstr>
      <vt:lpstr>PowerPoint Presentation</vt:lpstr>
      <vt:lpstr>(b) An improved instrumentation ampr :Fig(b) </vt:lpstr>
      <vt:lpstr>PowerPoint Presentation</vt:lpstr>
      <vt:lpstr>PowerPoint Presentation</vt:lpstr>
      <vt:lpstr>PowerPoint Presentation</vt:lpstr>
      <vt:lpstr>PowerPoint Presentation</vt:lpstr>
      <vt:lpstr>(c) Instrumentation ampr using transducer bridge : Fig©  </vt:lpstr>
      <vt:lpstr>4. V to I and I to V converter</vt:lpstr>
      <vt:lpstr>V-I converter with floating load </vt:lpstr>
      <vt:lpstr>ii. V-I converter with grounded load </vt:lpstr>
      <vt:lpstr>PowerPoint Presentation</vt:lpstr>
      <vt:lpstr>4.2. Current to voltage converter (Transresistance ampr) </vt:lpstr>
      <vt:lpstr>PowerPoint Presentation</vt:lpstr>
      <vt:lpstr>5. Differentiator </vt:lpstr>
      <vt:lpstr>PowerPoint Presentation</vt:lpstr>
      <vt:lpstr>PowerPoint Presentation</vt:lpstr>
      <vt:lpstr>PowerPoint Presentation</vt:lpstr>
      <vt:lpstr>PRACTICAL DIFFERENTIATOR  </vt:lpstr>
      <vt:lpstr>PowerPoint Presentation</vt:lpstr>
      <vt:lpstr>Freq response  </vt:lpstr>
      <vt:lpstr>PowerPoint Presentation</vt:lpstr>
      <vt:lpstr>PowerPoint Presentation</vt:lpstr>
      <vt:lpstr>6. Integrator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Practical integrator ckt( Lossy integrator)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 R</dc:creator>
  <cp:lastModifiedBy>S R</cp:lastModifiedBy>
  <cp:revision>2</cp:revision>
  <dcterms:created xsi:type="dcterms:W3CDTF">2023-10-01T05:06:52Z</dcterms:created>
  <dcterms:modified xsi:type="dcterms:W3CDTF">2023-10-01T05:12:44Z</dcterms:modified>
</cp:coreProperties>
</file>